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handoutMasterIdLst>
    <p:handoutMasterId r:id="rId48"/>
  </p:handoutMasterIdLst>
  <p:sldIdLst>
    <p:sldId id="256" r:id="rId2"/>
    <p:sldId id="291" r:id="rId3"/>
    <p:sldId id="292" r:id="rId4"/>
    <p:sldId id="307" r:id="rId5"/>
    <p:sldId id="290" r:id="rId6"/>
    <p:sldId id="258" r:id="rId7"/>
    <p:sldId id="259" r:id="rId8"/>
    <p:sldId id="260" r:id="rId9"/>
    <p:sldId id="261" r:id="rId10"/>
    <p:sldId id="262" r:id="rId11"/>
    <p:sldId id="263" r:id="rId12"/>
    <p:sldId id="264" r:id="rId13"/>
    <p:sldId id="265" r:id="rId14"/>
    <p:sldId id="270" r:id="rId15"/>
    <p:sldId id="271" r:id="rId16"/>
    <p:sldId id="288" r:id="rId17"/>
    <p:sldId id="278" r:id="rId18"/>
    <p:sldId id="280" r:id="rId19"/>
    <p:sldId id="277" r:id="rId20"/>
    <p:sldId id="301" r:id="rId21"/>
    <p:sldId id="281" r:id="rId22"/>
    <p:sldId id="282" r:id="rId23"/>
    <p:sldId id="293" r:id="rId24"/>
    <p:sldId id="275" r:id="rId25"/>
    <p:sldId id="308" r:id="rId26"/>
    <p:sldId id="302" r:id="rId27"/>
    <p:sldId id="289" r:id="rId28"/>
    <p:sldId id="273" r:id="rId29"/>
    <p:sldId id="269" r:id="rId30"/>
    <p:sldId id="272" r:id="rId31"/>
    <p:sldId id="274" r:id="rId32"/>
    <p:sldId id="276" r:id="rId33"/>
    <p:sldId id="266" r:id="rId34"/>
    <p:sldId id="294" r:id="rId35"/>
    <p:sldId id="306" r:id="rId36"/>
    <p:sldId id="304" r:id="rId37"/>
    <p:sldId id="305" r:id="rId38"/>
    <p:sldId id="267" r:id="rId39"/>
    <p:sldId id="268" r:id="rId40"/>
    <p:sldId id="303" r:id="rId41"/>
    <p:sldId id="295" r:id="rId42"/>
    <p:sldId id="296" r:id="rId43"/>
    <p:sldId id="297" r:id="rId44"/>
    <p:sldId id="298" r:id="rId45"/>
    <p:sldId id="299" r:id="rId4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786CED-F5F1-4E56-8865-94A40A0D43DB}" type="doc">
      <dgm:prSet loTypeId="urn:microsoft.com/office/officeart/2005/8/layout/venn1" loCatId="relationship" qsTypeId="urn:microsoft.com/office/officeart/2005/8/quickstyle/simple1" qsCatId="simple" csTypeId="urn:microsoft.com/office/officeart/2005/8/colors/accent1_2" csCatId="accent1"/>
      <dgm:spPr/>
    </dgm:pt>
    <dgm:pt modelId="{662F2A7F-5538-4C99-A86A-33FBCCA2675A}">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smtClean="0">
              <a:ln>
                <a:noFill/>
              </a:ln>
              <a:solidFill>
                <a:schemeClr val="tx1"/>
              </a:solidFill>
              <a:effectLst/>
              <a:latin typeface="Arial" panose="020B0604020202020204" pitchFamily="34" charset="0"/>
            </a:rPr>
            <a:t>PREVENTION</a:t>
          </a:r>
          <a:endParaRPr kumimoji="0" lang="en-US" altLang="en-US" b="0" i="0" u="none" strike="noStrike" cap="none" normalizeH="0" baseline="0" smtClean="0">
            <a:ln>
              <a:noFill/>
            </a:ln>
            <a:solidFill>
              <a:schemeClr val="tx1"/>
            </a:solidFill>
            <a:effectLst/>
            <a:latin typeface="Arial" panose="020B0604020202020204" pitchFamily="34" charset="0"/>
          </a:endParaRPr>
        </a:p>
      </dgm:t>
    </dgm:pt>
    <dgm:pt modelId="{F5DD9E91-45B3-4B2D-8B6A-2EC95C142208}" type="parTrans" cxnId="{4F2C03DC-40E6-4E58-8EF4-5AA8AC18588B}">
      <dgm:prSet/>
      <dgm:spPr/>
    </dgm:pt>
    <dgm:pt modelId="{5393B1D6-09A7-480F-BC74-4D2DD24D8A89}" type="sibTrans" cxnId="{4F2C03DC-40E6-4E58-8EF4-5AA8AC18588B}">
      <dgm:prSet/>
      <dgm:spPr/>
    </dgm:pt>
    <dgm:pt modelId="{5DB283DE-B8C4-4285-BB64-9EE59001355C}">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smtClean="0">
              <a:ln>
                <a:noFill/>
              </a:ln>
              <a:solidFill>
                <a:schemeClr val="tx1"/>
              </a:solidFill>
              <a:effectLst/>
              <a:latin typeface="Arial" panose="020B0604020202020204" pitchFamily="34" charset="0"/>
            </a:rPr>
            <a:t>YOUTH DEVELOPMENT</a:t>
          </a:r>
          <a:endParaRPr kumimoji="0" lang="en-US" altLang="en-US" b="0" i="0" u="none" strike="noStrike" cap="none" normalizeH="0" baseline="0" smtClean="0">
            <a:ln>
              <a:noFill/>
            </a:ln>
            <a:solidFill>
              <a:schemeClr val="tx1"/>
            </a:solidFill>
            <a:effectLst/>
            <a:latin typeface="Arial" panose="020B0604020202020204" pitchFamily="34" charset="0"/>
          </a:endParaRPr>
        </a:p>
      </dgm:t>
    </dgm:pt>
    <dgm:pt modelId="{C252298F-D97D-4862-B3BF-1A3129A4896B}" type="parTrans" cxnId="{9A13B9D2-77AD-4FDF-B651-EB1EDF09E355}">
      <dgm:prSet/>
      <dgm:spPr/>
    </dgm:pt>
    <dgm:pt modelId="{3E7150DF-1843-4F93-A83A-B55EAE57CA0F}" type="sibTrans" cxnId="{9A13B9D2-77AD-4FDF-B651-EB1EDF09E355}">
      <dgm:prSet/>
      <dgm:spPr/>
    </dgm:pt>
    <dgm:pt modelId="{6730299E-CB8E-4988-89CC-46E1F1264901}">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smtClean="0">
              <a:ln>
                <a:noFill/>
              </a:ln>
              <a:solidFill>
                <a:schemeClr val="tx1"/>
              </a:solidFill>
              <a:effectLst/>
              <a:latin typeface="Arial" panose="020B0604020202020204" pitchFamily="34" charset="0"/>
            </a:rPr>
            <a:t>EDUCATION</a:t>
          </a:r>
          <a:endParaRPr kumimoji="0" lang="en-US" altLang="en-US" b="0" i="0" u="none" strike="noStrike" cap="none" normalizeH="0" baseline="0" smtClean="0">
            <a:ln>
              <a:noFill/>
            </a:ln>
            <a:solidFill>
              <a:schemeClr val="tx1"/>
            </a:solidFill>
            <a:effectLst/>
            <a:latin typeface="Arial" panose="020B0604020202020204" pitchFamily="34" charset="0"/>
          </a:endParaRPr>
        </a:p>
      </dgm:t>
    </dgm:pt>
    <dgm:pt modelId="{3CAD3B43-F206-435C-A3CE-698BF9D09167}" type="parTrans" cxnId="{CEB1E32C-B59F-49F7-B77D-A21BC7817BF6}">
      <dgm:prSet/>
      <dgm:spPr/>
    </dgm:pt>
    <dgm:pt modelId="{81D37435-405A-4D64-91F6-0FEABAF8E41F}" type="sibTrans" cxnId="{CEB1E32C-B59F-49F7-B77D-A21BC7817BF6}">
      <dgm:prSet/>
      <dgm:spPr/>
    </dgm:pt>
    <dgm:pt modelId="{53A56E9B-8BF1-4CC8-BC88-81DADBFF0FA6}" type="pres">
      <dgm:prSet presAssocID="{10786CED-F5F1-4E56-8865-94A40A0D43DB}" presName="compositeShape" presStyleCnt="0">
        <dgm:presLayoutVars>
          <dgm:chMax val="7"/>
          <dgm:dir/>
          <dgm:resizeHandles val="exact"/>
        </dgm:presLayoutVars>
      </dgm:prSet>
      <dgm:spPr/>
    </dgm:pt>
    <dgm:pt modelId="{564EAF52-62E7-433B-AAB8-2CC6D27E48E2}" type="pres">
      <dgm:prSet presAssocID="{662F2A7F-5538-4C99-A86A-33FBCCA2675A}" presName="circ1" presStyleLbl="vennNode1" presStyleIdx="0" presStyleCnt="3"/>
      <dgm:spPr/>
    </dgm:pt>
    <dgm:pt modelId="{C24A8726-8944-47A5-9680-FDDA9306E2AA}" type="pres">
      <dgm:prSet presAssocID="{662F2A7F-5538-4C99-A86A-33FBCCA2675A}" presName="circ1Tx" presStyleLbl="revTx" presStyleIdx="0" presStyleCnt="0">
        <dgm:presLayoutVars>
          <dgm:chMax val="0"/>
          <dgm:chPref val="0"/>
          <dgm:bulletEnabled val="1"/>
        </dgm:presLayoutVars>
      </dgm:prSet>
      <dgm:spPr/>
    </dgm:pt>
    <dgm:pt modelId="{498B6A05-0CF1-4F8E-99EB-CF98F3E1FDB2}" type="pres">
      <dgm:prSet presAssocID="{5DB283DE-B8C4-4285-BB64-9EE59001355C}" presName="circ2" presStyleLbl="vennNode1" presStyleIdx="1" presStyleCnt="3"/>
      <dgm:spPr/>
    </dgm:pt>
    <dgm:pt modelId="{0197F477-B26E-4E8B-854E-C11F2791F043}" type="pres">
      <dgm:prSet presAssocID="{5DB283DE-B8C4-4285-BB64-9EE59001355C}" presName="circ2Tx" presStyleLbl="revTx" presStyleIdx="0" presStyleCnt="0">
        <dgm:presLayoutVars>
          <dgm:chMax val="0"/>
          <dgm:chPref val="0"/>
          <dgm:bulletEnabled val="1"/>
        </dgm:presLayoutVars>
      </dgm:prSet>
      <dgm:spPr/>
    </dgm:pt>
    <dgm:pt modelId="{B00E47AD-67B3-45D2-A637-26D5743E1DDD}" type="pres">
      <dgm:prSet presAssocID="{6730299E-CB8E-4988-89CC-46E1F1264901}" presName="circ3" presStyleLbl="vennNode1" presStyleIdx="2" presStyleCnt="3"/>
      <dgm:spPr/>
    </dgm:pt>
    <dgm:pt modelId="{C9A5B3DF-761D-43DE-90A1-85037A70AB13}" type="pres">
      <dgm:prSet presAssocID="{6730299E-CB8E-4988-89CC-46E1F1264901}" presName="circ3Tx" presStyleLbl="revTx" presStyleIdx="0" presStyleCnt="0">
        <dgm:presLayoutVars>
          <dgm:chMax val="0"/>
          <dgm:chPref val="0"/>
          <dgm:bulletEnabled val="1"/>
        </dgm:presLayoutVars>
      </dgm:prSet>
      <dgm:spPr/>
    </dgm:pt>
  </dgm:ptLst>
  <dgm:cxnLst>
    <dgm:cxn modelId="{3A5447C6-F010-49FA-90FC-E2FB23230F27}" type="presOf" srcId="{5DB283DE-B8C4-4285-BB64-9EE59001355C}" destId="{498B6A05-0CF1-4F8E-99EB-CF98F3E1FDB2}" srcOrd="0" destOrd="0" presId="urn:microsoft.com/office/officeart/2005/8/layout/venn1"/>
    <dgm:cxn modelId="{CEB1E32C-B59F-49F7-B77D-A21BC7817BF6}" srcId="{10786CED-F5F1-4E56-8865-94A40A0D43DB}" destId="{6730299E-CB8E-4988-89CC-46E1F1264901}" srcOrd="2" destOrd="0" parTransId="{3CAD3B43-F206-435C-A3CE-698BF9D09167}" sibTransId="{81D37435-405A-4D64-91F6-0FEABAF8E41F}"/>
    <dgm:cxn modelId="{32FEB29C-46E6-4A94-B37C-7A21710FCE68}" type="presOf" srcId="{6730299E-CB8E-4988-89CC-46E1F1264901}" destId="{B00E47AD-67B3-45D2-A637-26D5743E1DDD}" srcOrd="0" destOrd="0" presId="urn:microsoft.com/office/officeart/2005/8/layout/venn1"/>
    <dgm:cxn modelId="{06819257-8950-4531-82A1-708811789CB8}" type="presOf" srcId="{5DB283DE-B8C4-4285-BB64-9EE59001355C}" destId="{0197F477-B26E-4E8B-854E-C11F2791F043}" srcOrd="1" destOrd="0" presId="urn:microsoft.com/office/officeart/2005/8/layout/venn1"/>
    <dgm:cxn modelId="{675621E5-BF28-4212-82A4-C48AAED4453F}" type="presOf" srcId="{662F2A7F-5538-4C99-A86A-33FBCCA2675A}" destId="{C24A8726-8944-47A5-9680-FDDA9306E2AA}" srcOrd="1" destOrd="0" presId="urn:microsoft.com/office/officeart/2005/8/layout/venn1"/>
    <dgm:cxn modelId="{4F2C03DC-40E6-4E58-8EF4-5AA8AC18588B}" srcId="{10786CED-F5F1-4E56-8865-94A40A0D43DB}" destId="{662F2A7F-5538-4C99-A86A-33FBCCA2675A}" srcOrd="0" destOrd="0" parTransId="{F5DD9E91-45B3-4B2D-8B6A-2EC95C142208}" sibTransId="{5393B1D6-09A7-480F-BC74-4D2DD24D8A89}"/>
    <dgm:cxn modelId="{C8BE4B59-D41B-42C8-B080-D812EB923666}" type="presOf" srcId="{6730299E-CB8E-4988-89CC-46E1F1264901}" destId="{C9A5B3DF-761D-43DE-90A1-85037A70AB13}" srcOrd="1" destOrd="0" presId="urn:microsoft.com/office/officeart/2005/8/layout/venn1"/>
    <dgm:cxn modelId="{EC0EE753-1EB0-4FC0-B446-CAAE514B415F}" type="presOf" srcId="{10786CED-F5F1-4E56-8865-94A40A0D43DB}" destId="{53A56E9B-8BF1-4CC8-BC88-81DADBFF0FA6}" srcOrd="0" destOrd="0" presId="urn:microsoft.com/office/officeart/2005/8/layout/venn1"/>
    <dgm:cxn modelId="{F592975A-EF68-47E3-8675-C1174AF44E88}" type="presOf" srcId="{662F2A7F-5538-4C99-A86A-33FBCCA2675A}" destId="{564EAF52-62E7-433B-AAB8-2CC6D27E48E2}" srcOrd="0" destOrd="0" presId="urn:microsoft.com/office/officeart/2005/8/layout/venn1"/>
    <dgm:cxn modelId="{9A13B9D2-77AD-4FDF-B651-EB1EDF09E355}" srcId="{10786CED-F5F1-4E56-8865-94A40A0D43DB}" destId="{5DB283DE-B8C4-4285-BB64-9EE59001355C}" srcOrd="1" destOrd="0" parTransId="{C252298F-D97D-4862-B3BF-1A3129A4896B}" sibTransId="{3E7150DF-1843-4F93-A83A-B55EAE57CA0F}"/>
    <dgm:cxn modelId="{5513EED2-8030-4A64-A8FF-93009AE3CED8}" type="presParOf" srcId="{53A56E9B-8BF1-4CC8-BC88-81DADBFF0FA6}" destId="{564EAF52-62E7-433B-AAB8-2CC6D27E48E2}" srcOrd="0" destOrd="0" presId="urn:microsoft.com/office/officeart/2005/8/layout/venn1"/>
    <dgm:cxn modelId="{C39846EC-EA58-47AB-96D5-2815A2BA23F8}" type="presParOf" srcId="{53A56E9B-8BF1-4CC8-BC88-81DADBFF0FA6}" destId="{C24A8726-8944-47A5-9680-FDDA9306E2AA}" srcOrd="1" destOrd="0" presId="urn:microsoft.com/office/officeart/2005/8/layout/venn1"/>
    <dgm:cxn modelId="{8FF43457-56B8-4C2A-985C-0C41490BB13A}" type="presParOf" srcId="{53A56E9B-8BF1-4CC8-BC88-81DADBFF0FA6}" destId="{498B6A05-0CF1-4F8E-99EB-CF98F3E1FDB2}" srcOrd="2" destOrd="0" presId="urn:microsoft.com/office/officeart/2005/8/layout/venn1"/>
    <dgm:cxn modelId="{410FEFCA-CA3B-44ED-9846-DD5D852DEDCA}" type="presParOf" srcId="{53A56E9B-8BF1-4CC8-BC88-81DADBFF0FA6}" destId="{0197F477-B26E-4E8B-854E-C11F2791F043}" srcOrd="3" destOrd="0" presId="urn:microsoft.com/office/officeart/2005/8/layout/venn1"/>
    <dgm:cxn modelId="{BED46C11-747A-44AF-9C08-77C0350B9B02}" type="presParOf" srcId="{53A56E9B-8BF1-4CC8-BC88-81DADBFF0FA6}" destId="{B00E47AD-67B3-45D2-A637-26D5743E1DDD}" srcOrd="4" destOrd="0" presId="urn:microsoft.com/office/officeart/2005/8/layout/venn1"/>
    <dgm:cxn modelId="{626B9631-6739-49B9-95D0-F7112349AF42}" type="presParOf" srcId="{53A56E9B-8BF1-4CC8-BC88-81DADBFF0FA6}" destId="{C9A5B3DF-761D-43DE-90A1-85037A70AB13}"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53FE27-A8BE-40FD-B326-4A7012D76A64}" type="doc">
      <dgm:prSet loTypeId="urn:microsoft.com/office/officeart/2005/8/layout/venn1" loCatId="relationship" qsTypeId="urn:microsoft.com/office/officeart/2005/8/quickstyle/simple1" qsCatId="simple" csTypeId="urn:microsoft.com/office/officeart/2005/8/colors/accent1_2" csCatId="accent1"/>
      <dgm:spPr/>
    </dgm:pt>
    <dgm:pt modelId="{E5D5BFF3-CE00-4583-B0CC-739D8298E8E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smtClean="0">
              <a:ln>
                <a:noFill/>
              </a:ln>
              <a:solidFill>
                <a:schemeClr val="tx1"/>
              </a:solidFill>
              <a:effectLst/>
              <a:latin typeface="Tahoma" panose="020B0604030504040204" pitchFamily="34" charset="0"/>
            </a:rPr>
            <a:t>EDUCATION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1" u="none" strike="noStrike" cap="none" normalizeH="0" baseline="0" smtClean="0">
              <a:ln>
                <a:noFill/>
              </a:ln>
              <a:solidFill>
                <a:schemeClr val="tx1"/>
              </a:solidFill>
              <a:effectLst/>
              <a:latin typeface="Tahoma" panose="020B0604030504040204" pitchFamily="34" charset="0"/>
            </a:rPr>
            <a:t>Mission Areas</a:t>
          </a:r>
          <a:endParaRPr kumimoji="0" lang="en-US" altLang="en-US" b="0" i="1" u="none" strike="noStrike" cap="none" normalizeH="0" baseline="0" smtClean="0">
            <a:ln>
              <a:noFill/>
            </a:ln>
            <a:solidFill>
              <a:schemeClr val="tx1"/>
            </a:solidFill>
            <a:effectLst/>
            <a:latin typeface="Tahoma" panose="020B0604030504040204" pitchFamily="34" charset="0"/>
          </a:endParaRPr>
        </a:p>
      </dgm:t>
    </dgm:pt>
    <dgm:pt modelId="{96A601EC-C17F-4DC3-BF04-F47A8DE7FDF9}" type="parTrans" cxnId="{2BD74D8B-E726-4B78-AB17-9445AE2B3281}">
      <dgm:prSet/>
      <dgm:spPr/>
    </dgm:pt>
    <dgm:pt modelId="{58E0D821-41B0-41FC-AE1C-004AAC1425C2}" type="sibTrans" cxnId="{2BD74D8B-E726-4B78-AB17-9445AE2B3281}">
      <dgm:prSet/>
      <dgm:spPr/>
    </dgm:pt>
    <dgm:pt modelId="{A691C5B9-3119-4513-90C2-FA4405F363C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smtClean="0">
              <a:ln>
                <a:noFill/>
              </a:ln>
              <a:solidFill>
                <a:schemeClr val="tx1"/>
              </a:solidFill>
              <a:effectLst/>
              <a:latin typeface="Tahoma" panose="020B0604030504040204" pitchFamily="34" charset="0"/>
            </a:rPr>
            <a:t>YOUTH DEVELOPMENT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1" u="none" strike="noStrike" cap="none" normalizeH="0" baseline="0" smtClean="0">
              <a:ln>
                <a:noFill/>
              </a:ln>
              <a:solidFill>
                <a:schemeClr val="tx1"/>
              </a:solidFill>
              <a:effectLst/>
              <a:latin typeface="Tahoma" panose="020B0604030504040204" pitchFamily="34" charset="0"/>
            </a:rPr>
            <a:t>Essential Elements</a:t>
          </a:r>
          <a:endParaRPr kumimoji="0" lang="en-US" altLang="en-US" b="0" i="1" u="none" strike="noStrike" cap="none" normalizeH="0" baseline="0" smtClean="0">
            <a:ln>
              <a:noFill/>
            </a:ln>
            <a:solidFill>
              <a:schemeClr val="tx1"/>
            </a:solidFill>
            <a:effectLst/>
            <a:latin typeface="Tahoma" panose="020B0604030504040204" pitchFamily="34" charset="0"/>
          </a:endParaRPr>
        </a:p>
      </dgm:t>
    </dgm:pt>
    <dgm:pt modelId="{8D62D8B9-64AF-4EDD-9776-BC8FAA566D51}" type="parTrans" cxnId="{3A072C28-9E5D-476C-B5E0-C8D1080A4DD6}">
      <dgm:prSet/>
      <dgm:spPr/>
    </dgm:pt>
    <dgm:pt modelId="{57A92774-E8EB-4C9D-8A53-A4F39C8FDFEE}" type="sibTrans" cxnId="{3A072C28-9E5D-476C-B5E0-C8D1080A4DD6}">
      <dgm:prSet/>
      <dgm:spPr/>
    </dgm:pt>
    <dgm:pt modelId="{BDF971BE-6BF7-46C7-AC7B-9672D7975039}" type="pres">
      <dgm:prSet presAssocID="{3553FE27-A8BE-40FD-B326-4A7012D76A64}" presName="compositeShape" presStyleCnt="0">
        <dgm:presLayoutVars>
          <dgm:chMax val="7"/>
          <dgm:dir/>
          <dgm:resizeHandles val="exact"/>
        </dgm:presLayoutVars>
      </dgm:prSet>
      <dgm:spPr/>
    </dgm:pt>
    <dgm:pt modelId="{0B6FA8F7-27AA-4345-977C-F033DCF69711}" type="pres">
      <dgm:prSet presAssocID="{E5D5BFF3-CE00-4583-B0CC-739D8298E8E3}" presName="circ1" presStyleLbl="vennNode1" presStyleIdx="0" presStyleCnt="2"/>
      <dgm:spPr/>
    </dgm:pt>
    <dgm:pt modelId="{0BAFF0EB-B389-467A-885D-A2F786600C29}" type="pres">
      <dgm:prSet presAssocID="{E5D5BFF3-CE00-4583-B0CC-739D8298E8E3}" presName="circ1Tx" presStyleLbl="revTx" presStyleIdx="0" presStyleCnt="0">
        <dgm:presLayoutVars>
          <dgm:chMax val="0"/>
          <dgm:chPref val="0"/>
          <dgm:bulletEnabled val="1"/>
        </dgm:presLayoutVars>
      </dgm:prSet>
      <dgm:spPr/>
    </dgm:pt>
    <dgm:pt modelId="{06466CCA-2634-4605-9F67-3A822F331603}" type="pres">
      <dgm:prSet presAssocID="{A691C5B9-3119-4513-90C2-FA4405F363CF}" presName="circ2" presStyleLbl="vennNode1" presStyleIdx="1" presStyleCnt="2"/>
      <dgm:spPr/>
    </dgm:pt>
    <dgm:pt modelId="{BE561CCA-7869-400B-9B94-32E991C80C83}" type="pres">
      <dgm:prSet presAssocID="{A691C5B9-3119-4513-90C2-FA4405F363CF}" presName="circ2Tx" presStyleLbl="revTx" presStyleIdx="0" presStyleCnt="0">
        <dgm:presLayoutVars>
          <dgm:chMax val="0"/>
          <dgm:chPref val="0"/>
          <dgm:bulletEnabled val="1"/>
        </dgm:presLayoutVars>
      </dgm:prSet>
      <dgm:spPr/>
    </dgm:pt>
  </dgm:ptLst>
  <dgm:cxnLst>
    <dgm:cxn modelId="{8C237CFC-896A-47BB-982B-9CCC00455014}" type="presOf" srcId="{A691C5B9-3119-4513-90C2-FA4405F363CF}" destId="{06466CCA-2634-4605-9F67-3A822F331603}" srcOrd="0" destOrd="0" presId="urn:microsoft.com/office/officeart/2005/8/layout/venn1"/>
    <dgm:cxn modelId="{2BD74D8B-E726-4B78-AB17-9445AE2B3281}" srcId="{3553FE27-A8BE-40FD-B326-4A7012D76A64}" destId="{E5D5BFF3-CE00-4583-B0CC-739D8298E8E3}" srcOrd="0" destOrd="0" parTransId="{96A601EC-C17F-4DC3-BF04-F47A8DE7FDF9}" sibTransId="{58E0D821-41B0-41FC-AE1C-004AAC1425C2}"/>
    <dgm:cxn modelId="{8DB45726-E95F-4ED1-B322-D1F6B2A44A4D}" type="presOf" srcId="{E5D5BFF3-CE00-4583-B0CC-739D8298E8E3}" destId="{0B6FA8F7-27AA-4345-977C-F033DCF69711}" srcOrd="0" destOrd="0" presId="urn:microsoft.com/office/officeart/2005/8/layout/venn1"/>
    <dgm:cxn modelId="{3A072C28-9E5D-476C-B5E0-C8D1080A4DD6}" srcId="{3553FE27-A8BE-40FD-B326-4A7012D76A64}" destId="{A691C5B9-3119-4513-90C2-FA4405F363CF}" srcOrd="1" destOrd="0" parTransId="{8D62D8B9-64AF-4EDD-9776-BC8FAA566D51}" sibTransId="{57A92774-E8EB-4C9D-8A53-A4F39C8FDFEE}"/>
    <dgm:cxn modelId="{593596DD-1668-4E58-92EE-B04F9FF86851}" type="presOf" srcId="{3553FE27-A8BE-40FD-B326-4A7012D76A64}" destId="{BDF971BE-6BF7-46C7-AC7B-9672D7975039}" srcOrd="0" destOrd="0" presId="urn:microsoft.com/office/officeart/2005/8/layout/venn1"/>
    <dgm:cxn modelId="{05B4951E-0E15-4356-BD6B-629E5626335B}" type="presOf" srcId="{A691C5B9-3119-4513-90C2-FA4405F363CF}" destId="{BE561CCA-7869-400B-9B94-32E991C80C83}" srcOrd="1" destOrd="0" presId="urn:microsoft.com/office/officeart/2005/8/layout/venn1"/>
    <dgm:cxn modelId="{E1D3C601-8929-4956-8E96-50E64F68C801}" type="presOf" srcId="{E5D5BFF3-CE00-4583-B0CC-739D8298E8E3}" destId="{0BAFF0EB-B389-467A-885D-A2F786600C29}" srcOrd="1" destOrd="0" presId="urn:microsoft.com/office/officeart/2005/8/layout/venn1"/>
    <dgm:cxn modelId="{6A787589-C63E-4338-BB30-6084BE14880B}" type="presParOf" srcId="{BDF971BE-6BF7-46C7-AC7B-9672D7975039}" destId="{0B6FA8F7-27AA-4345-977C-F033DCF69711}" srcOrd="0" destOrd="0" presId="urn:microsoft.com/office/officeart/2005/8/layout/venn1"/>
    <dgm:cxn modelId="{3126F166-B53E-41CF-9B1C-217333A8D1CB}" type="presParOf" srcId="{BDF971BE-6BF7-46C7-AC7B-9672D7975039}" destId="{0BAFF0EB-B389-467A-885D-A2F786600C29}" srcOrd="1" destOrd="0" presId="urn:microsoft.com/office/officeart/2005/8/layout/venn1"/>
    <dgm:cxn modelId="{E27710F7-21F5-42F9-B84A-10A419E01678}" type="presParOf" srcId="{BDF971BE-6BF7-46C7-AC7B-9672D7975039}" destId="{06466CCA-2634-4605-9F67-3A822F331603}" srcOrd="2" destOrd="0" presId="urn:microsoft.com/office/officeart/2005/8/layout/venn1"/>
    <dgm:cxn modelId="{796C8D28-833F-412A-9AFC-69A290A8B899}" type="presParOf" srcId="{BDF971BE-6BF7-46C7-AC7B-9672D7975039}" destId="{BE561CCA-7869-400B-9B94-32E991C80C83}"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F24063-4D1F-4AFE-B2E2-BA0B0B43B8B6}" type="doc">
      <dgm:prSet loTypeId="urn:microsoft.com/office/officeart/2005/8/layout/venn1" loCatId="relationship" qsTypeId="urn:microsoft.com/office/officeart/2005/8/quickstyle/simple1" qsCatId="simple" csTypeId="urn:microsoft.com/office/officeart/2005/8/colors/accent1_2" csCatId="accent1"/>
      <dgm:spPr/>
    </dgm:pt>
    <dgm:pt modelId="{E5CEF515-8878-478C-ACE5-D273FFC369B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smtClean="0">
              <a:ln>
                <a:noFill/>
              </a:ln>
              <a:solidFill>
                <a:schemeClr val="tx1"/>
              </a:solidFill>
              <a:effectLst/>
              <a:latin typeface="Tahoma" panose="020B0604030504040204" pitchFamily="34" charset="0"/>
            </a:rPr>
            <a:t>EDUCATION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1" u="none" strike="noStrike" cap="none" normalizeH="0" baseline="0" smtClean="0">
              <a:ln>
                <a:noFill/>
              </a:ln>
              <a:solidFill>
                <a:schemeClr val="tx1"/>
              </a:solidFill>
              <a:effectLst/>
              <a:latin typeface="Tahoma" panose="020B0604030504040204" pitchFamily="34" charset="0"/>
            </a:rPr>
            <a:t>Mission Areas</a:t>
          </a:r>
          <a:endParaRPr kumimoji="0" lang="en-US" altLang="en-US" b="0" i="1" u="none" strike="noStrike" cap="none" normalizeH="0" baseline="0" smtClean="0">
            <a:ln>
              <a:noFill/>
            </a:ln>
            <a:solidFill>
              <a:schemeClr val="tx1"/>
            </a:solidFill>
            <a:effectLst/>
            <a:latin typeface="Tahoma" panose="020B0604030504040204" pitchFamily="34" charset="0"/>
          </a:endParaRPr>
        </a:p>
      </dgm:t>
    </dgm:pt>
    <dgm:pt modelId="{4BF894A3-2B32-42E1-A9D0-962907458E5D}" type="parTrans" cxnId="{CFC96F58-36A8-423F-AD51-000D1166D976}">
      <dgm:prSet/>
      <dgm:spPr/>
    </dgm:pt>
    <dgm:pt modelId="{C6BC23B1-F0DD-4AB1-B8C0-706FAFFE86E6}" type="sibTrans" cxnId="{CFC96F58-36A8-423F-AD51-000D1166D976}">
      <dgm:prSet/>
      <dgm:spPr/>
    </dgm:pt>
    <dgm:pt modelId="{F48DAE8D-8DBB-47DD-97B5-3D9D12019A7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smtClean="0">
              <a:ln>
                <a:noFill/>
              </a:ln>
              <a:solidFill>
                <a:schemeClr val="tx1"/>
              </a:solidFill>
              <a:effectLst/>
              <a:latin typeface="Tahoma" panose="020B0604030504040204" pitchFamily="34" charset="0"/>
            </a:rPr>
            <a:t>YOUTH DEVELOPMENT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b="0" i="1" u="none" strike="noStrike" cap="none" normalizeH="0" baseline="0" smtClean="0">
              <a:ln>
                <a:noFill/>
              </a:ln>
              <a:solidFill>
                <a:schemeClr val="tx1"/>
              </a:solidFill>
              <a:effectLst/>
              <a:latin typeface="Tahoma" panose="020B0604030504040204" pitchFamily="34" charset="0"/>
            </a:rPr>
            <a:t>Essential Elements</a:t>
          </a:r>
          <a:endParaRPr kumimoji="0" lang="en-US" altLang="en-US" b="0" i="1" u="none" strike="noStrike" cap="none" normalizeH="0" baseline="0" smtClean="0">
            <a:ln>
              <a:noFill/>
            </a:ln>
            <a:solidFill>
              <a:schemeClr val="tx1"/>
            </a:solidFill>
            <a:effectLst/>
            <a:latin typeface="Tahoma" panose="020B0604030504040204" pitchFamily="34" charset="0"/>
          </a:endParaRPr>
        </a:p>
      </dgm:t>
    </dgm:pt>
    <dgm:pt modelId="{3ADE3D4C-93A2-44F7-B454-7ECF87F4DCB5}" type="parTrans" cxnId="{42D8FB5E-8706-4263-ACB5-B98532838804}">
      <dgm:prSet/>
      <dgm:spPr/>
    </dgm:pt>
    <dgm:pt modelId="{2834B1E1-6CBE-435E-9BDD-B5D490D8F7BA}" type="sibTrans" cxnId="{42D8FB5E-8706-4263-ACB5-B98532838804}">
      <dgm:prSet/>
      <dgm:spPr/>
    </dgm:pt>
    <dgm:pt modelId="{ADE09D86-EA7B-4DBE-8A82-1FB38B2290B0}" type="pres">
      <dgm:prSet presAssocID="{03F24063-4D1F-4AFE-B2E2-BA0B0B43B8B6}" presName="compositeShape" presStyleCnt="0">
        <dgm:presLayoutVars>
          <dgm:chMax val="7"/>
          <dgm:dir/>
          <dgm:resizeHandles val="exact"/>
        </dgm:presLayoutVars>
      </dgm:prSet>
      <dgm:spPr/>
    </dgm:pt>
    <dgm:pt modelId="{850D0430-01DD-417B-B8FF-2AFA2DA81B5A}" type="pres">
      <dgm:prSet presAssocID="{E5CEF515-8878-478C-ACE5-D273FFC369B1}" presName="circ1" presStyleLbl="vennNode1" presStyleIdx="0" presStyleCnt="2"/>
      <dgm:spPr/>
    </dgm:pt>
    <dgm:pt modelId="{17D53D9F-DA10-4884-9806-F1CE1D6237D4}" type="pres">
      <dgm:prSet presAssocID="{E5CEF515-8878-478C-ACE5-D273FFC369B1}" presName="circ1Tx" presStyleLbl="revTx" presStyleIdx="0" presStyleCnt="0">
        <dgm:presLayoutVars>
          <dgm:chMax val="0"/>
          <dgm:chPref val="0"/>
          <dgm:bulletEnabled val="1"/>
        </dgm:presLayoutVars>
      </dgm:prSet>
      <dgm:spPr/>
    </dgm:pt>
    <dgm:pt modelId="{F0CE83EC-A9AE-44E2-A7AA-A0FF4F2B5DED}" type="pres">
      <dgm:prSet presAssocID="{F48DAE8D-8DBB-47DD-97B5-3D9D12019A7A}" presName="circ2" presStyleLbl="vennNode1" presStyleIdx="1" presStyleCnt="2"/>
      <dgm:spPr/>
    </dgm:pt>
    <dgm:pt modelId="{4F2842C7-E957-4E9E-ABEA-DC6FD9B1BF13}" type="pres">
      <dgm:prSet presAssocID="{F48DAE8D-8DBB-47DD-97B5-3D9D12019A7A}" presName="circ2Tx" presStyleLbl="revTx" presStyleIdx="0" presStyleCnt="0">
        <dgm:presLayoutVars>
          <dgm:chMax val="0"/>
          <dgm:chPref val="0"/>
          <dgm:bulletEnabled val="1"/>
        </dgm:presLayoutVars>
      </dgm:prSet>
      <dgm:spPr/>
    </dgm:pt>
  </dgm:ptLst>
  <dgm:cxnLst>
    <dgm:cxn modelId="{1B51ED82-204D-4526-BA02-E79D5F319EA0}" type="presOf" srcId="{F48DAE8D-8DBB-47DD-97B5-3D9D12019A7A}" destId="{F0CE83EC-A9AE-44E2-A7AA-A0FF4F2B5DED}" srcOrd="0" destOrd="0" presId="urn:microsoft.com/office/officeart/2005/8/layout/venn1"/>
    <dgm:cxn modelId="{512F991F-57C7-4049-92C1-9F3DD150CE47}" type="presOf" srcId="{F48DAE8D-8DBB-47DD-97B5-3D9D12019A7A}" destId="{4F2842C7-E957-4E9E-ABEA-DC6FD9B1BF13}" srcOrd="1" destOrd="0" presId="urn:microsoft.com/office/officeart/2005/8/layout/venn1"/>
    <dgm:cxn modelId="{B2149539-4519-4EAB-8AF4-8D7525AD9506}" type="presOf" srcId="{E5CEF515-8878-478C-ACE5-D273FFC369B1}" destId="{850D0430-01DD-417B-B8FF-2AFA2DA81B5A}" srcOrd="0" destOrd="0" presId="urn:microsoft.com/office/officeart/2005/8/layout/venn1"/>
    <dgm:cxn modelId="{42D8FB5E-8706-4263-ACB5-B98532838804}" srcId="{03F24063-4D1F-4AFE-B2E2-BA0B0B43B8B6}" destId="{F48DAE8D-8DBB-47DD-97B5-3D9D12019A7A}" srcOrd="1" destOrd="0" parTransId="{3ADE3D4C-93A2-44F7-B454-7ECF87F4DCB5}" sibTransId="{2834B1E1-6CBE-435E-9BDD-B5D490D8F7BA}"/>
    <dgm:cxn modelId="{F1CB5318-F51D-4F07-8C25-3D3A41C12390}" type="presOf" srcId="{E5CEF515-8878-478C-ACE5-D273FFC369B1}" destId="{17D53D9F-DA10-4884-9806-F1CE1D6237D4}" srcOrd="1" destOrd="0" presId="urn:microsoft.com/office/officeart/2005/8/layout/venn1"/>
    <dgm:cxn modelId="{DE251871-164C-4790-890C-01DB63880DA0}" type="presOf" srcId="{03F24063-4D1F-4AFE-B2E2-BA0B0B43B8B6}" destId="{ADE09D86-EA7B-4DBE-8A82-1FB38B2290B0}" srcOrd="0" destOrd="0" presId="urn:microsoft.com/office/officeart/2005/8/layout/venn1"/>
    <dgm:cxn modelId="{CFC96F58-36A8-423F-AD51-000D1166D976}" srcId="{03F24063-4D1F-4AFE-B2E2-BA0B0B43B8B6}" destId="{E5CEF515-8878-478C-ACE5-D273FFC369B1}" srcOrd="0" destOrd="0" parTransId="{4BF894A3-2B32-42E1-A9D0-962907458E5D}" sibTransId="{C6BC23B1-F0DD-4AB1-B8C0-706FAFFE86E6}"/>
    <dgm:cxn modelId="{0CDCCE86-EC19-4752-B379-236CDB61CA7B}" type="presParOf" srcId="{ADE09D86-EA7B-4DBE-8A82-1FB38B2290B0}" destId="{850D0430-01DD-417B-B8FF-2AFA2DA81B5A}" srcOrd="0" destOrd="0" presId="urn:microsoft.com/office/officeart/2005/8/layout/venn1"/>
    <dgm:cxn modelId="{95A7AB7A-3FDB-4B8D-B134-5F2E3EBDF1F3}" type="presParOf" srcId="{ADE09D86-EA7B-4DBE-8A82-1FB38B2290B0}" destId="{17D53D9F-DA10-4884-9806-F1CE1D6237D4}" srcOrd="1" destOrd="0" presId="urn:microsoft.com/office/officeart/2005/8/layout/venn1"/>
    <dgm:cxn modelId="{40EC6060-CA78-47FC-B55D-431EEF28CCB7}" type="presParOf" srcId="{ADE09D86-EA7B-4DBE-8A82-1FB38B2290B0}" destId="{F0CE83EC-A9AE-44E2-A7AA-A0FF4F2B5DED}" srcOrd="2" destOrd="0" presId="urn:microsoft.com/office/officeart/2005/8/layout/venn1"/>
    <dgm:cxn modelId="{1699194D-C3D1-46C4-AB04-C6F359143AF7}" type="presParOf" srcId="{ADE09D86-EA7B-4DBE-8A82-1FB38B2290B0}" destId="{4F2842C7-E957-4E9E-ABEA-DC6FD9B1BF13}"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EAF52-62E7-433B-AAB8-2CC6D27E48E2}">
      <dsp:nvSpPr>
        <dsp:cNvPr id="0" name=""/>
        <dsp:cNvSpPr/>
      </dsp:nvSpPr>
      <dsp:spPr>
        <a:xfrm>
          <a:off x="2202656" y="65385"/>
          <a:ext cx="3138487" cy="313848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kern="1200" cap="none" normalizeH="0" baseline="0" smtClean="0">
              <a:ln>
                <a:noFill/>
              </a:ln>
              <a:solidFill>
                <a:schemeClr val="tx1"/>
              </a:solidFill>
              <a:effectLst/>
              <a:latin typeface="Arial" panose="020B0604020202020204" pitchFamily="34" charset="0"/>
            </a:rPr>
            <a:t>PREVENTION</a:t>
          </a:r>
          <a:endParaRPr kumimoji="0" lang="en-US" altLang="en-US" sz="1900" b="0" i="0" u="none" strike="noStrike" kern="1200" cap="none" normalizeH="0" baseline="0" smtClean="0">
            <a:ln>
              <a:noFill/>
            </a:ln>
            <a:solidFill>
              <a:schemeClr val="tx1"/>
            </a:solidFill>
            <a:effectLst/>
            <a:latin typeface="Arial" panose="020B0604020202020204" pitchFamily="34" charset="0"/>
          </a:endParaRPr>
        </a:p>
      </dsp:txBody>
      <dsp:txXfrm>
        <a:off x="2621121" y="614620"/>
        <a:ext cx="2301557" cy="1412319"/>
      </dsp:txXfrm>
    </dsp:sp>
    <dsp:sp modelId="{498B6A05-0CF1-4F8E-99EB-CF98F3E1FDB2}">
      <dsp:nvSpPr>
        <dsp:cNvPr id="0" name=""/>
        <dsp:cNvSpPr/>
      </dsp:nvSpPr>
      <dsp:spPr>
        <a:xfrm>
          <a:off x="3335127" y="2026940"/>
          <a:ext cx="3138487" cy="313848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kern="1200" cap="none" normalizeH="0" baseline="0" smtClean="0">
              <a:ln>
                <a:noFill/>
              </a:ln>
              <a:solidFill>
                <a:schemeClr val="tx1"/>
              </a:solidFill>
              <a:effectLst/>
              <a:latin typeface="Arial" panose="020B0604020202020204" pitchFamily="34" charset="0"/>
            </a:rPr>
            <a:t>YOUTH DEVELOPMENT</a:t>
          </a:r>
          <a:endParaRPr kumimoji="0" lang="en-US" altLang="en-US" sz="1900" b="0" i="0" u="none" strike="noStrike" kern="1200" cap="none" normalizeH="0" baseline="0" smtClean="0">
            <a:ln>
              <a:noFill/>
            </a:ln>
            <a:solidFill>
              <a:schemeClr val="tx1"/>
            </a:solidFill>
            <a:effectLst/>
            <a:latin typeface="Arial" panose="020B0604020202020204" pitchFamily="34" charset="0"/>
          </a:endParaRPr>
        </a:p>
      </dsp:txBody>
      <dsp:txXfrm>
        <a:off x="4294981" y="2837716"/>
        <a:ext cx="1883092" cy="1726168"/>
      </dsp:txXfrm>
    </dsp:sp>
    <dsp:sp modelId="{B00E47AD-67B3-45D2-A637-26D5743E1DDD}">
      <dsp:nvSpPr>
        <dsp:cNvPr id="0" name=""/>
        <dsp:cNvSpPr/>
      </dsp:nvSpPr>
      <dsp:spPr>
        <a:xfrm>
          <a:off x="1070185" y="2026940"/>
          <a:ext cx="3138487" cy="313848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900" b="0" i="0" u="none" strike="noStrike" kern="1200" cap="none" normalizeH="0" baseline="0" smtClean="0">
              <a:ln>
                <a:noFill/>
              </a:ln>
              <a:solidFill>
                <a:schemeClr val="tx1"/>
              </a:solidFill>
              <a:effectLst/>
              <a:latin typeface="Arial" panose="020B0604020202020204" pitchFamily="34" charset="0"/>
            </a:rPr>
            <a:t>EDUCATION</a:t>
          </a:r>
          <a:endParaRPr kumimoji="0" lang="en-US" altLang="en-US" sz="1900" b="0" i="0" u="none" strike="noStrike" kern="1200" cap="none" normalizeH="0" baseline="0" smtClean="0">
            <a:ln>
              <a:noFill/>
            </a:ln>
            <a:solidFill>
              <a:schemeClr val="tx1"/>
            </a:solidFill>
            <a:effectLst/>
            <a:latin typeface="Arial" panose="020B0604020202020204" pitchFamily="34" charset="0"/>
          </a:endParaRPr>
        </a:p>
      </dsp:txBody>
      <dsp:txXfrm>
        <a:off x="1365726" y="2837716"/>
        <a:ext cx="1883092" cy="17261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6FA8F7-27AA-4345-977C-F033DCF69711}">
      <dsp:nvSpPr>
        <dsp:cNvPr id="0" name=""/>
        <dsp:cNvSpPr/>
      </dsp:nvSpPr>
      <dsp:spPr>
        <a:xfrm>
          <a:off x="173164" y="582104"/>
          <a:ext cx="4271391" cy="427139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0" i="0" u="none" strike="noStrike" kern="1200" cap="none" normalizeH="0" baseline="0" smtClean="0">
              <a:ln>
                <a:noFill/>
              </a:ln>
              <a:solidFill>
                <a:schemeClr val="tx1"/>
              </a:solidFill>
              <a:effectLst/>
              <a:latin typeface="Tahoma" panose="020B0604030504040204" pitchFamily="34" charset="0"/>
            </a:rPr>
            <a:t>EDUCATION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0" i="1" u="none" strike="noStrike" kern="1200" cap="none" normalizeH="0" baseline="0" smtClean="0">
              <a:ln>
                <a:noFill/>
              </a:ln>
              <a:solidFill>
                <a:schemeClr val="tx1"/>
              </a:solidFill>
              <a:effectLst/>
              <a:latin typeface="Tahoma" panose="020B0604030504040204" pitchFamily="34" charset="0"/>
            </a:rPr>
            <a:t>Mission Areas</a:t>
          </a:r>
          <a:endParaRPr kumimoji="0" lang="en-US" altLang="en-US" sz="2800" b="0" i="1" u="none" strike="noStrike" kern="1200" cap="none" normalizeH="0" baseline="0" smtClean="0">
            <a:ln>
              <a:noFill/>
            </a:ln>
            <a:solidFill>
              <a:schemeClr val="tx1"/>
            </a:solidFill>
            <a:effectLst/>
            <a:latin typeface="Tahoma" panose="020B0604030504040204" pitchFamily="34" charset="0"/>
          </a:endParaRPr>
        </a:p>
      </dsp:txBody>
      <dsp:txXfrm>
        <a:off x="769620" y="1085793"/>
        <a:ext cx="2462784" cy="3264013"/>
      </dsp:txXfrm>
    </dsp:sp>
    <dsp:sp modelId="{06466CCA-2634-4605-9F67-3A822F331603}">
      <dsp:nvSpPr>
        <dsp:cNvPr id="0" name=""/>
        <dsp:cNvSpPr/>
      </dsp:nvSpPr>
      <dsp:spPr>
        <a:xfrm>
          <a:off x="3251644" y="582104"/>
          <a:ext cx="4271391" cy="427139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0" i="0" u="none" strike="noStrike" kern="1200" cap="none" normalizeH="0" baseline="0" smtClean="0">
              <a:ln>
                <a:noFill/>
              </a:ln>
              <a:solidFill>
                <a:schemeClr val="tx1"/>
              </a:solidFill>
              <a:effectLst/>
              <a:latin typeface="Tahoma" panose="020B0604030504040204" pitchFamily="34" charset="0"/>
            </a:rPr>
            <a:t>YOUTH DEVELOPMENT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0" i="1" u="none" strike="noStrike" kern="1200" cap="none" normalizeH="0" baseline="0" smtClean="0">
              <a:ln>
                <a:noFill/>
              </a:ln>
              <a:solidFill>
                <a:schemeClr val="tx1"/>
              </a:solidFill>
              <a:effectLst/>
              <a:latin typeface="Tahoma" panose="020B0604030504040204" pitchFamily="34" charset="0"/>
            </a:rPr>
            <a:t>Essential Elements</a:t>
          </a:r>
          <a:endParaRPr kumimoji="0" lang="en-US" altLang="en-US" sz="2800" b="0" i="1" u="none" strike="noStrike" kern="1200" cap="none" normalizeH="0" baseline="0" smtClean="0">
            <a:ln>
              <a:noFill/>
            </a:ln>
            <a:solidFill>
              <a:schemeClr val="tx1"/>
            </a:solidFill>
            <a:effectLst/>
            <a:latin typeface="Tahoma" panose="020B0604030504040204" pitchFamily="34" charset="0"/>
          </a:endParaRPr>
        </a:p>
      </dsp:txBody>
      <dsp:txXfrm>
        <a:off x="4463796" y="1085793"/>
        <a:ext cx="2462784" cy="32640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D0430-01DD-417B-B8FF-2AFA2DA81B5A}">
      <dsp:nvSpPr>
        <dsp:cNvPr id="0" name=""/>
        <dsp:cNvSpPr/>
      </dsp:nvSpPr>
      <dsp:spPr>
        <a:xfrm>
          <a:off x="171449" y="755650"/>
          <a:ext cx="4229100" cy="422909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0" i="0" u="none" strike="noStrike" kern="1200" cap="none" normalizeH="0" baseline="0" smtClean="0">
              <a:ln>
                <a:noFill/>
              </a:ln>
              <a:solidFill>
                <a:schemeClr val="tx1"/>
              </a:solidFill>
              <a:effectLst/>
              <a:latin typeface="Tahoma" panose="020B0604030504040204" pitchFamily="34" charset="0"/>
            </a:rPr>
            <a:t>EDUCATION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0" i="1" u="none" strike="noStrike" kern="1200" cap="none" normalizeH="0" baseline="0" smtClean="0">
              <a:ln>
                <a:noFill/>
              </a:ln>
              <a:solidFill>
                <a:schemeClr val="tx1"/>
              </a:solidFill>
              <a:effectLst/>
              <a:latin typeface="Tahoma" panose="020B0604030504040204" pitchFamily="34" charset="0"/>
            </a:rPr>
            <a:t>Mission Areas</a:t>
          </a:r>
          <a:endParaRPr kumimoji="0" lang="en-US" altLang="en-US" sz="2800" b="0" i="1" u="none" strike="noStrike" kern="1200" cap="none" normalizeH="0" baseline="0" smtClean="0">
            <a:ln>
              <a:noFill/>
            </a:ln>
            <a:solidFill>
              <a:schemeClr val="tx1"/>
            </a:solidFill>
            <a:effectLst/>
            <a:latin typeface="Tahoma" panose="020B0604030504040204" pitchFamily="34" charset="0"/>
          </a:endParaRPr>
        </a:p>
      </dsp:txBody>
      <dsp:txXfrm>
        <a:off x="761999" y="1254351"/>
        <a:ext cx="2438400" cy="3231696"/>
      </dsp:txXfrm>
    </dsp:sp>
    <dsp:sp modelId="{F0CE83EC-A9AE-44E2-A7AA-A0FF4F2B5DED}">
      <dsp:nvSpPr>
        <dsp:cNvPr id="0" name=""/>
        <dsp:cNvSpPr/>
      </dsp:nvSpPr>
      <dsp:spPr>
        <a:xfrm>
          <a:off x="3219449" y="755650"/>
          <a:ext cx="4229100" cy="422909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0" i="0" u="none" strike="noStrike" kern="1200" cap="none" normalizeH="0" baseline="0" smtClean="0">
              <a:ln>
                <a:noFill/>
              </a:ln>
              <a:solidFill>
                <a:schemeClr val="tx1"/>
              </a:solidFill>
              <a:effectLst/>
              <a:latin typeface="Tahoma" panose="020B0604030504040204" pitchFamily="34" charset="0"/>
            </a:rPr>
            <a:t>YOUTH DEVELOPMENT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0" i="1" u="none" strike="noStrike" kern="1200" cap="none" normalizeH="0" baseline="0" smtClean="0">
              <a:ln>
                <a:noFill/>
              </a:ln>
              <a:solidFill>
                <a:schemeClr val="tx1"/>
              </a:solidFill>
              <a:effectLst/>
              <a:latin typeface="Tahoma" panose="020B0604030504040204" pitchFamily="34" charset="0"/>
            </a:rPr>
            <a:t>Essential Elements</a:t>
          </a:r>
          <a:endParaRPr kumimoji="0" lang="en-US" altLang="en-US" sz="2800" b="0" i="1" u="none" strike="noStrike" kern="1200" cap="none" normalizeH="0" baseline="0" smtClean="0">
            <a:ln>
              <a:noFill/>
            </a:ln>
            <a:solidFill>
              <a:schemeClr val="tx1"/>
            </a:solidFill>
            <a:effectLst/>
            <a:latin typeface="Tahoma" panose="020B0604030504040204" pitchFamily="34" charset="0"/>
          </a:endParaRPr>
        </a:p>
      </dsp:txBody>
      <dsp:txXfrm>
        <a:off x="4419599" y="1254351"/>
        <a:ext cx="2438400" cy="323169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66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66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66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167795F-2FFC-47A6-8698-C2E85D78A9C5}"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91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C472032-A2C4-40A4-B1B7-3C7BB831840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2BDADBD1-2EBE-4CA2-A35D-CF140CF2B63C}" type="slidenum">
              <a:rPr lang="en-US" altLang="en-US"/>
              <a:pPr eaLnBrk="1" hangingPunct="1"/>
              <a:t>1</a:t>
            </a:fld>
            <a:endParaRPr lang="en-US" altLang="en-US"/>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A9FC3AF6-2318-4346-A660-166F7C270499}" type="slidenum">
              <a:rPr lang="en-US" altLang="en-US"/>
              <a:pPr eaLnBrk="1" hangingPunct="1"/>
              <a:t>10</a:t>
            </a:fld>
            <a:endParaRPr lang="en-US" altLang="en-US"/>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F98A42E7-C227-4C85-8E59-BC4BD78AA226}" type="slidenum">
              <a:rPr lang="en-US" altLang="en-US"/>
              <a:pPr eaLnBrk="1" hangingPunct="1"/>
              <a:t>11</a:t>
            </a:fld>
            <a:endParaRPr lang="en-US" altLang="en-US"/>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8223A3F2-89D2-4F02-B108-9D54FE57BC06}" type="slidenum">
              <a:rPr lang="en-US" altLang="en-US"/>
              <a:pPr eaLnBrk="1" hangingPunct="1"/>
              <a:t>12</a:t>
            </a:fld>
            <a:endParaRPr lang="en-US" altLang="en-US"/>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B61BB929-B531-47EC-A7D9-4CB9F0821A0D}" type="slidenum">
              <a:rPr lang="en-US" altLang="en-US"/>
              <a:pPr eaLnBrk="1" hangingPunct="1"/>
              <a:t>13</a:t>
            </a:fld>
            <a:endParaRPr lang="en-US" altLang="en-US"/>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F4ADCD44-CE2A-4F8F-8E63-396E43E144E4}" type="slidenum">
              <a:rPr lang="en-US" altLang="en-US"/>
              <a:pPr eaLnBrk="1" hangingPunct="1"/>
              <a:t>14</a:t>
            </a:fld>
            <a:endParaRPr lang="en-US" altLang="en-US"/>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BB53A126-5C0A-4BCD-A28A-40CBD6FE867C}" type="slidenum">
              <a:rPr lang="en-US" altLang="en-US"/>
              <a:pPr eaLnBrk="1" hangingPunct="1"/>
              <a:t>15</a:t>
            </a:fld>
            <a:endParaRPr lang="en-US" altLang="en-US"/>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B689C7F9-F96E-4AFA-9EA7-39E8A6F50F7E}" type="slidenum">
              <a:rPr lang="en-US" altLang="en-US"/>
              <a:pPr eaLnBrk="1" hangingPunct="1"/>
              <a:t>16</a:t>
            </a:fld>
            <a:endParaRPr lang="en-US" altLang="en-US"/>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2FF85C3A-0B55-4B5D-B929-1D313EA5D850}" type="slidenum">
              <a:rPr lang="en-US" altLang="en-US"/>
              <a:pPr eaLnBrk="1" hangingPunct="1"/>
              <a:t>17</a:t>
            </a:fld>
            <a:endParaRPr lang="en-US" altLang="en-US"/>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altLang="en-US" smtClean="0"/>
              <a:t>Over the years, our 4-H Educators have used many approaches in their work with youth.  Understanding these approaches and how they differ is critical in our effectiveness.</a:t>
            </a:r>
          </a:p>
          <a:p>
            <a:pPr marL="228600" indent="-228600" eaLnBrk="1" hangingPunct="1"/>
            <a:endParaRPr lang="en-US" altLang="en-US" smtClean="0"/>
          </a:p>
          <a:p>
            <a:pPr marL="228600" indent="-228600" eaLnBrk="1" hangingPunct="1">
              <a:buFontTx/>
              <a:buAutoNum type="arabicPeriod"/>
            </a:pPr>
            <a:r>
              <a:rPr lang="en-US" altLang="en-US" smtClean="0"/>
              <a:t>Prevention</a:t>
            </a:r>
          </a:p>
          <a:p>
            <a:pPr marL="228600" indent="-228600" eaLnBrk="1" hangingPunct="1">
              <a:buFontTx/>
              <a:buAutoNum type="arabicPeriod"/>
            </a:pPr>
            <a:r>
              <a:rPr lang="en-US" altLang="en-US" smtClean="0"/>
              <a:t>Education</a:t>
            </a:r>
          </a:p>
          <a:p>
            <a:pPr marL="228600" indent="-228600" eaLnBrk="1" hangingPunct="1">
              <a:buFontTx/>
              <a:buAutoNum type="arabicPeriod"/>
            </a:pPr>
            <a:r>
              <a:rPr lang="en-US" altLang="en-US" smtClean="0"/>
              <a:t>Youth Development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1F5ADC31-D1E3-4154-8DFF-EFB0AFBC0D0B}" type="slidenum">
              <a:rPr lang="en-US" altLang="en-US"/>
              <a:pPr eaLnBrk="1" hangingPunct="1"/>
              <a:t>18</a:t>
            </a:fld>
            <a:endParaRPr lang="en-US" altLang="en-US"/>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A66DDE5F-DB8C-49FF-9B3B-3CFC4F5262CD}" type="slidenum">
              <a:rPr lang="en-US" altLang="en-US"/>
              <a:pPr eaLnBrk="1" hangingPunct="1"/>
              <a:t>19</a:t>
            </a:fld>
            <a:endParaRPr lang="en-US" altLang="en-US"/>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04863829-DDB6-446F-9B20-CD38918791E7}" type="slidenum">
              <a:rPr lang="en-US" altLang="en-US"/>
              <a:pPr eaLnBrk="1" hangingPunct="1"/>
              <a:t>2</a:t>
            </a:fld>
            <a:endParaRPr lang="en-US" altLang="en-US"/>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B5D2DD60-B38B-4FEF-802E-3ECECB8A86A3}" type="slidenum">
              <a:rPr lang="en-US" altLang="en-US"/>
              <a:pPr eaLnBrk="1" hangingPunct="1"/>
              <a:t>20</a:t>
            </a:fld>
            <a:endParaRPr lang="en-US" altLang="en-US"/>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FEEA6CD1-17A5-4686-8DBD-8367B4ECE35C}" type="slidenum">
              <a:rPr lang="en-US" altLang="en-US"/>
              <a:pPr eaLnBrk="1" hangingPunct="1"/>
              <a:t>21</a:t>
            </a:fld>
            <a:endParaRPr lang="en-US" altLang="en-US"/>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altLang="en-US" smtClean="0"/>
              <a:t>Over the years, our 4-H Educators have used many approaches in their work with youth.  Understanding these approaches and how they differ is critical in our effectiveness.</a:t>
            </a:r>
          </a:p>
          <a:p>
            <a:pPr marL="228600" indent="-228600" eaLnBrk="1" hangingPunct="1"/>
            <a:endParaRPr lang="en-US" altLang="en-US" smtClean="0"/>
          </a:p>
          <a:p>
            <a:pPr marL="228600" indent="-228600" eaLnBrk="1" hangingPunct="1">
              <a:buFontTx/>
              <a:buAutoNum type="arabicPeriod"/>
            </a:pPr>
            <a:r>
              <a:rPr lang="en-US" altLang="en-US" smtClean="0"/>
              <a:t>Prevention</a:t>
            </a:r>
          </a:p>
          <a:p>
            <a:pPr marL="228600" indent="-228600" eaLnBrk="1" hangingPunct="1">
              <a:buFontTx/>
              <a:buAutoNum type="arabicPeriod"/>
            </a:pPr>
            <a:r>
              <a:rPr lang="en-US" altLang="en-US" smtClean="0"/>
              <a:t>Education</a:t>
            </a:r>
          </a:p>
          <a:p>
            <a:pPr marL="228600" indent="-228600" eaLnBrk="1" hangingPunct="1">
              <a:buFontTx/>
              <a:buAutoNum type="arabicPeriod"/>
            </a:pPr>
            <a:r>
              <a:rPr lang="en-US" altLang="en-US" smtClean="0"/>
              <a:t>Youth Development</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7A5D9E3B-2C37-43C0-8470-D3A420065F4A}" type="slidenum">
              <a:rPr lang="en-US" altLang="en-US"/>
              <a:pPr eaLnBrk="1" hangingPunct="1"/>
              <a:t>22</a:t>
            </a:fld>
            <a:endParaRPr lang="en-US" altLang="en-US"/>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altLang="en-US" smtClean="0"/>
              <a:t>Over the years, our 4-H Educators have used many approaches in their work with youth.  Understanding these approaches and how they differ is critical in our effectiveness.</a:t>
            </a:r>
          </a:p>
          <a:p>
            <a:pPr marL="228600" indent="-228600" eaLnBrk="1" hangingPunct="1"/>
            <a:endParaRPr lang="en-US" altLang="en-US" smtClean="0"/>
          </a:p>
          <a:p>
            <a:pPr marL="228600" indent="-228600" eaLnBrk="1" hangingPunct="1">
              <a:buFontTx/>
              <a:buAutoNum type="arabicPeriod"/>
            </a:pPr>
            <a:r>
              <a:rPr lang="en-US" altLang="en-US" smtClean="0"/>
              <a:t>Prevention</a:t>
            </a:r>
          </a:p>
          <a:p>
            <a:pPr marL="228600" indent="-228600" eaLnBrk="1" hangingPunct="1">
              <a:buFontTx/>
              <a:buAutoNum type="arabicPeriod"/>
            </a:pPr>
            <a:r>
              <a:rPr lang="en-US" altLang="en-US" smtClean="0"/>
              <a:t>Education</a:t>
            </a:r>
          </a:p>
          <a:p>
            <a:pPr marL="228600" indent="-228600" eaLnBrk="1" hangingPunct="1">
              <a:buFontTx/>
              <a:buAutoNum type="arabicPeriod"/>
            </a:pPr>
            <a:r>
              <a:rPr lang="en-US" altLang="en-US" smtClean="0"/>
              <a:t>Youth Development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28975FF3-A81E-4659-B565-5328A8657467}" type="slidenum">
              <a:rPr lang="en-US" altLang="en-US"/>
              <a:pPr eaLnBrk="1" hangingPunct="1"/>
              <a:t>23</a:t>
            </a:fld>
            <a:endParaRPr lang="en-US" altLang="en-US"/>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8CB0F355-229E-42D2-95C6-78611EE559EE}" type="slidenum">
              <a:rPr lang="en-US" altLang="en-US"/>
              <a:pPr eaLnBrk="1" hangingPunct="1"/>
              <a:t>24</a:t>
            </a:fld>
            <a:endParaRPr lang="en-US" altLang="en-US"/>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ACC954C5-E305-42DA-AB9C-66F4D505DD4E}" type="slidenum">
              <a:rPr lang="en-US" altLang="en-US"/>
              <a:pPr eaLnBrk="1" hangingPunct="1"/>
              <a:t>25</a:t>
            </a:fld>
            <a:endParaRPr lang="en-US" altLang="en-US"/>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D09486B0-D3E4-417E-B946-640876BA1332}" type="slidenum">
              <a:rPr lang="en-US" altLang="en-US"/>
              <a:pPr eaLnBrk="1" hangingPunct="1"/>
              <a:t>26</a:t>
            </a:fld>
            <a:endParaRPr lang="en-US" altLang="en-US"/>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99887B68-2162-4D4F-8CB0-EA57C4F8BF3B}" type="slidenum">
              <a:rPr lang="en-US" altLang="en-US"/>
              <a:pPr eaLnBrk="1" hangingPunct="1"/>
              <a:t>27</a:t>
            </a:fld>
            <a:endParaRPr lang="en-US" altLang="en-US"/>
          </a:p>
        </p:txBody>
      </p:sp>
      <p:sp>
        <p:nvSpPr>
          <p:cNvPr id="76803" name="Rectangle 2"/>
          <p:cNvSpPr>
            <a:spLocks noRo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268CE48E-3CF6-4048-8418-8506E5B3F352}" type="slidenum">
              <a:rPr lang="en-US" altLang="en-US"/>
              <a:pPr eaLnBrk="1" hangingPunct="1"/>
              <a:t>28</a:t>
            </a:fld>
            <a:endParaRPr lang="en-US" altLang="en-US"/>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D1C006BD-1826-41E2-8271-CD3125CA806A}" type="slidenum">
              <a:rPr lang="en-US" altLang="en-US"/>
              <a:pPr eaLnBrk="1" hangingPunct="1"/>
              <a:t>29</a:t>
            </a:fld>
            <a:endParaRPr lang="en-US" altLang="en-US"/>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1000" b="1" smtClean="0"/>
              <a:t>Media Depictions of Teens: An Example</a:t>
            </a:r>
            <a:endParaRPr lang="en-US" altLang="en-US" sz="1000" smtClean="0"/>
          </a:p>
          <a:p>
            <a:pPr eaLnBrk="1" hangingPunct="1">
              <a:lnSpc>
                <a:spcPct val="90000"/>
              </a:lnSpc>
            </a:pPr>
            <a:r>
              <a:rPr lang="en-US" altLang="en-US" sz="1000" smtClean="0"/>
              <a:t>Adolescents could learn about media literacy by examining media depictions of young people. Thus, a central question for them to answer would be, "How do the media depict young people?" At least two recent studies have examined that question and provided an answer. In the United States , the studies found, teens are frequently depicted as "kids in crisis." They are seen primarily as problems to be solved or at risk for a host of self-destructive behaviors. (See In Between the Lines: How the New York Times Frames Youth (2000) and Off Balance: Youth, Race and Crime in the News (2001)). </a:t>
            </a:r>
          </a:p>
          <a:p>
            <a:pPr eaLnBrk="1" hangingPunct="1">
              <a:lnSpc>
                <a:spcPct val="90000"/>
              </a:lnSpc>
            </a:pPr>
            <a:r>
              <a:rPr lang="en-US" altLang="en-US" sz="1000" smtClean="0"/>
              <a:t>The impact of media messages about kids in crisis is summarized in Fateful Choices , a report from the Carnegie Council on Adolescent Development published in 1992. "The state of adolescent health in America has reached crisis proportions," the authors wrote. "Large numbers of ten-to-fifteen year olds suffer from depression that may lead to suicide; they jeopardize their future by abusing illegal drugs and alcohol, and by smoking; they engage in premature, unprotected sexual activity; they are victims or perpetrators of violence....By age 15, about a quarter of all young adolescents are engaged in behaviors that are harmful to themselves and others" (p. 21). </a:t>
            </a:r>
          </a:p>
          <a:p>
            <a:pPr eaLnBrk="1" hangingPunct="1">
              <a:lnSpc>
                <a:spcPct val="90000"/>
              </a:lnSpc>
            </a:pPr>
            <a:r>
              <a:rPr lang="en-US" altLang="en-US" sz="1000" smtClean="0"/>
              <a:t>Does the description reflect the majority of young people? According to the Carnegie report, only 25% of young people in the United States could accurately be described as "in crisis." Media literacy, then, would raise the following questions about the media's depiction of young people: What about the other 75%? Where are their stories being told? Why are the news and entertainment media focused on young people in trouble? How does the skewed depiction of "kids in crisis" shape teens' perceptions of themselves? How does it shape policies implemented by adults? </a:t>
            </a:r>
          </a:p>
          <a:p>
            <a:pPr eaLnBrk="1" hangingPunct="1">
              <a:lnSpc>
                <a:spcPct val="90000"/>
              </a:lnSpc>
            </a:pPr>
            <a:r>
              <a:rPr lang="en-US" altLang="en-US" sz="1000" smtClean="0"/>
              <a:t>In a subsequent report, the Carnegie Council espoused media literacy as an effective tool for helping teens detect and reject the undesirable models of themselves they so often see in the media. Such knowledge "may help counter the development of social or peer norms that reinforce and maintain unhealthy behaviors," the group said (p. 118).</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8FCCF19B-C340-4CD9-B7BA-22E50254E09F}" type="slidenum">
              <a:rPr lang="en-US" altLang="en-US"/>
              <a:pPr eaLnBrk="1" hangingPunct="1"/>
              <a:t>3</a:t>
            </a:fld>
            <a:endParaRPr lang="en-US" altLang="en-US"/>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574AC5E8-CCFD-4177-8A8C-FBDA0B660571}" type="slidenum">
              <a:rPr lang="en-US" altLang="en-US"/>
              <a:pPr eaLnBrk="1" hangingPunct="1"/>
              <a:t>30</a:t>
            </a:fld>
            <a:endParaRPr lang="en-US" altLang="en-US"/>
          </a:p>
        </p:txBody>
      </p:sp>
      <p:sp>
        <p:nvSpPr>
          <p:cNvPr id="79875" name="Rectangle 2"/>
          <p:cNvSpPr>
            <a:spLocks noRo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AB4D8309-EBDB-41D6-828F-461F93D5C190}" type="slidenum">
              <a:rPr lang="en-US" altLang="en-US"/>
              <a:pPr eaLnBrk="1" hangingPunct="1"/>
              <a:t>31</a:t>
            </a:fld>
            <a:endParaRPr lang="en-US" altLang="en-US"/>
          </a:p>
        </p:txBody>
      </p:sp>
      <p:sp>
        <p:nvSpPr>
          <p:cNvPr id="80899" name="Rectangle 2"/>
          <p:cNvSpPr>
            <a:spLocks noRo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63A3937B-E7D8-4BB3-9877-2D91D53BC8D1}" type="slidenum">
              <a:rPr lang="en-US" altLang="en-US"/>
              <a:pPr eaLnBrk="1" hangingPunct="1"/>
              <a:t>32</a:t>
            </a:fld>
            <a:endParaRPr lang="en-US" altLang="en-US"/>
          </a:p>
        </p:txBody>
      </p:sp>
      <p:sp>
        <p:nvSpPr>
          <p:cNvPr id="81923" name="Rectangle 2"/>
          <p:cNvSpPr>
            <a:spLocks noRo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D4E645F7-6FB3-4129-9DD5-15FA888678A1}" type="slidenum">
              <a:rPr lang="en-US" altLang="en-US"/>
              <a:pPr eaLnBrk="1" hangingPunct="1"/>
              <a:t>33</a:t>
            </a:fld>
            <a:endParaRPr lang="en-US" altLang="en-US"/>
          </a:p>
        </p:txBody>
      </p:sp>
      <p:sp>
        <p:nvSpPr>
          <p:cNvPr id="82947" name="Rectangle 2"/>
          <p:cNvSpPr>
            <a:spLocks noRo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824CE936-9BD9-44A7-807B-1DB4303B3D09}" type="slidenum">
              <a:rPr lang="en-US" altLang="en-US"/>
              <a:pPr eaLnBrk="1" hangingPunct="1"/>
              <a:t>34</a:t>
            </a:fld>
            <a:endParaRPr lang="en-US" altLang="en-US"/>
          </a:p>
        </p:txBody>
      </p:sp>
      <p:sp>
        <p:nvSpPr>
          <p:cNvPr id="83971" name="Rectangle 2"/>
          <p:cNvSpPr>
            <a:spLocks noRo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8419BABC-64FF-4F20-B19C-43AEA79F1487}" type="slidenum">
              <a:rPr lang="en-US" altLang="en-US"/>
              <a:pPr eaLnBrk="1" hangingPunct="1"/>
              <a:t>35</a:t>
            </a:fld>
            <a:endParaRPr lang="en-US" altLang="en-US"/>
          </a:p>
        </p:txBody>
      </p:sp>
      <p:sp>
        <p:nvSpPr>
          <p:cNvPr id="84995" name="Rectangle 2"/>
          <p:cNvSpPr>
            <a:spLocks noRo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B648EFBF-13CE-4BB6-BDDC-F64EE69BCA07}" type="slidenum">
              <a:rPr lang="en-US" altLang="en-US"/>
              <a:pPr eaLnBrk="1" hangingPunct="1"/>
              <a:t>36</a:t>
            </a:fld>
            <a:endParaRPr lang="en-US" altLang="en-US"/>
          </a:p>
        </p:txBody>
      </p:sp>
      <p:sp>
        <p:nvSpPr>
          <p:cNvPr id="86019" name="Rectangle 2"/>
          <p:cNvSpPr>
            <a:spLocks noRo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373" tIns="44687" rIns="89373" bIns="44687"/>
          <a:lstStyle/>
          <a:p>
            <a:pPr eaLnBrk="1" hangingPunct="1"/>
            <a:endParaRPr lang="en-US"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8F02E011-097E-4839-A859-5BE7796BD8E9}" type="slidenum">
              <a:rPr lang="en-US" altLang="en-US"/>
              <a:pPr eaLnBrk="1" hangingPunct="1"/>
              <a:t>37</a:t>
            </a:fld>
            <a:endParaRPr lang="en-US" altLang="en-US"/>
          </a:p>
        </p:txBody>
      </p:sp>
      <p:sp>
        <p:nvSpPr>
          <p:cNvPr id="87043" name="Rectangle 2"/>
          <p:cNvSpPr>
            <a:spLocks noRo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70441EC6-753C-4282-BEE9-71C7C5B00B78}" type="slidenum">
              <a:rPr lang="en-US" altLang="en-US"/>
              <a:pPr eaLnBrk="1" hangingPunct="1"/>
              <a:t>38</a:t>
            </a:fld>
            <a:endParaRPr lang="en-US" altLang="en-US"/>
          </a:p>
        </p:txBody>
      </p:sp>
      <p:sp>
        <p:nvSpPr>
          <p:cNvPr id="88067" name="Rectangle 2"/>
          <p:cNvSpPr>
            <a:spLocks noRo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230E5F9C-C959-439B-AE33-E744AFF85068}" type="slidenum">
              <a:rPr lang="en-US" altLang="en-US"/>
              <a:pPr eaLnBrk="1" hangingPunct="1"/>
              <a:t>39</a:t>
            </a:fld>
            <a:endParaRPr lang="en-US" altLang="en-US"/>
          </a:p>
        </p:txBody>
      </p:sp>
      <p:sp>
        <p:nvSpPr>
          <p:cNvPr id="89091" name="Rectangle 2"/>
          <p:cNvSpPr>
            <a:spLocks noRo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5705FA38-B6C6-46ED-98EB-862ECE76D6BD}" type="slidenum">
              <a:rPr lang="en-US" altLang="en-US"/>
              <a:pPr eaLnBrk="1" hangingPunct="1"/>
              <a:t>4</a:t>
            </a:fld>
            <a:endParaRPr lang="en-US" altLang="en-US"/>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83FACBBC-47B8-4ABB-B013-DA4433A8F3EB}" type="slidenum">
              <a:rPr lang="en-US" altLang="en-US"/>
              <a:pPr eaLnBrk="1" hangingPunct="1"/>
              <a:t>40</a:t>
            </a:fld>
            <a:endParaRPr lang="en-US" altLang="en-US"/>
          </a:p>
        </p:txBody>
      </p:sp>
      <p:sp>
        <p:nvSpPr>
          <p:cNvPr id="90115" name="Rectangle 2"/>
          <p:cNvSpPr>
            <a:spLocks noRo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solidFill>
                  <a:schemeClr val="bg1"/>
                </a:solidFill>
              </a:rPr>
              <a:t>In Cooperative Extension, we understand the value of our programs to </a:t>
            </a:r>
            <a:r>
              <a:rPr lang="en-US" altLang="en-US" i="1" smtClean="0">
                <a:solidFill>
                  <a:schemeClr val="bg1"/>
                </a:solidFill>
              </a:rPr>
              <a:t>participants</a:t>
            </a:r>
            <a:r>
              <a:rPr lang="en-US" altLang="en-US" smtClean="0">
                <a:solidFill>
                  <a:schemeClr val="bg1"/>
                </a:solidFill>
              </a:rPr>
              <a:t>.</a:t>
            </a:r>
          </a:p>
          <a:p>
            <a:pPr eaLnBrk="1" hangingPunct="1"/>
            <a:r>
              <a:rPr lang="en-US" altLang="en-US" smtClean="0">
                <a:solidFill>
                  <a:schemeClr val="bg1"/>
                </a:solidFill>
              </a:rPr>
              <a:t>But “public value” is the value of a program to those who do not </a:t>
            </a:r>
            <a:r>
              <a:rPr lang="en-US" altLang="en-US" i="1" smtClean="0">
                <a:solidFill>
                  <a:schemeClr val="bg1"/>
                </a:solidFill>
              </a:rPr>
              <a:t>directly</a:t>
            </a:r>
            <a:r>
              <a:rPr lang="en-US" altLang="en-US" smtClean="0">
                <a:solidFill>
                  <a:schemeClr val="bg1"/>
                </a:solidFill>
              </a:rPr>
              <a:t> benefit from the program.</a:t>
            </a:r>
          </a:p>
          <a:p>
            <a:pPr eaLnBrk="1" hangingPunct="1"/>
            <a:endParaRPr lang="en-US" altLang="en-US" smtClean="0">
              <a:solidFill>
                <a:schemeClr val="bg1"/>
              </a:solidFill>
            </a:endParaRPr>
          </a:p>
          <a:p>
            <a:pPr eaLnBrk="1" hangingPunct="1"/>
            <a:endParaRPr lang="en-US"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63EEDDA1-80EF-489C-936B-5A567F011952}" type="slidenum">
              <a:rPr lang="en-US" altLang="en-US"/>
              <a:pPr eaLnBrk="1" hangingPunct="1"/>
              <a:t>41</a:t>
            </a:fld>
            <a:endParaRPr lang="en-US" altLang="en-US"/>
          </a:p>
        </p:txBody>
      </p:sp>
      <p:sp>
        <p:nvSpPr>
          <p:cNvPr id="91139" name="Rectangle 2"/>
          <p:cNvSpPr>
            <a:spLocks noRo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38F23A3D-FAA5-431E-83E2-55AEF4EA2C76}" type="slidenum">
              <a:rPr lang="en-US" altLang="en-US"/>
              <a:pPr eaLnBrk="1" hangingPunct="1"/>
              <a:t>42</a:t>
            </a:fld>
            <a:endParaRPr lang="en-US" altLang="en-US"/>
          </a:p>
        </p:txBody>
      </p:sp>
      <p:sp>
        <p:nvSpPr>
          <p:cNvPr id="92163" name="Rectangle 2"/>
          <p:cNvSpPr>
            <a:spLocks noRo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8722119B-A427-43DC-8259-0B7E6A3C0DE0}" type="slidenum">
              <a:rPr lang="en-US" altLang="en-US"/>
              <a:pPr eaLnBrk="1" hangingPunct="1"/>
              <a:t>43</a:t>
            </a:fld>
            <a:endParaRPr lang="en-US" altLang="en-US"/>
          </a:p>
        </p:txBody>
      </p:sp>
      <p:sp>
        <p:nvSpPr>
          <p:cNvPr id="93187" name="Rectangle 2"/>
          <p:cNvSpPr>
            <a:spLocks noRo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73111CCF-34E9-4031-824E-48C0279C2A13}" type="slidenum">
              <a:rPr lang="en-US" altLang="en-US"/>
              <a:pPr eaLnBrk="1" hangingPunct="1"/>
              <a:t>44</a:t>
            </a:fld>
            <a:endParaRPr lang="en-US" altLang="en-US"/>
          </a:p>
        </p:txBody>
      </p:sp>
      <p:sp>
        <p:nvSpPr>
          <p:cNvPr id="94211" name="Rectangle 2"/>
          <p:cNvSpPr>
            <a:spLocks noRo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9B0CEFB4-227B-43C9-86F1-C9280634DB55}" type="slidenum">
              <a:rPr lang="en-US" altLang="en-US"/>
              <a:pPr eaLnBrk="1" hangingPunct="1"/>
              <a:t>45</a:t>
            </a:fld>
            <a:endParaRPr lang="en-US" altLang="en-US"/>
          </a:p>
        </p:txBody>
      </p:sp>
      <p:sp>
        <p:nvSpPr>
          <p:cNvPr id="95235" name="Rectangle 2"/>
          <p:cNvSpPr>
            <a:spLocks noRo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7D8ECE10-EFD5-4CCC-B244-3AFC0366D672}" type="slidenum">
              <a:rPr lang="en-US" altLang="en-US"/>
              <a:pPr eaLnBrk="1" hangingPunct="1"/>
              <a:t>5</a:t>
            </a:fld>
            <a:endParaRPr lang="en-US" altLang="en-US"/>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5F7DFD85-0BA9-450E-8F58-96D2DE4B86BE}" type="slidenum">
              <a:rPr lang="en-US" altLang="en-US"/>
              <a:pPr eaLnBrk="1" hangingPunct="1"/>
              <a:t>6</a:t>
            </a:fld>
            <a:endParaRPr lang="en-US" altLang="en-US"/>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A5FDAECD-C50F-421F-8E0E-394B422BB60F}" type="slidenum">
              <a:rPr lang="en-US" altLang="en-US"/>
              <a:pPr eaLnBrk="1" hangingPunct="1"/>
              <a:t>7</a:t>
            </a:fld>
            <a:endParaRPr lang="en-US" altLang="en-US"/>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8909E7F8-818A-4321-9620-5D0BFC020680}" type="slidenum">
              <a:rPr lang="en-US" altLang="en-US"/>
              <a:pPr eaLnBrk="1" hangingPunct="1"/>
              <a:t>8</a:t>
            </a:fld>
            <a:endParaRPr lang="en-US" altLang="en-US"/>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CA26DD56-3947-47BF-AAA7-5ED9A862C942}" type="slidenum">
              <a:rPr lang="en-US" altLang="en-US"/>
              <a:pPr eaLnBrk="1" hangingPunct="1"/>
              <a:t>9</a:t>
            </a:fld>
            <a:endParaRPr lang="en-US" altLang="en-US"/>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Some are designed to communicate to a wide audience</a:t>
            </a:r>
          </a:p>
          <a:p>
            <a:pPr lvl="1" eaLnBrk="1" hangingPunct="1"/>
            <a:r>
              <a:rPr lang="en-US" altLang="en-US" smtClean="0"/>
              <a:t>America's Promise</a:t>
            </a:r>
          </a:p>
          <a:p>
            <a:pPr eaLnBrk="1" hangingPunct="1"/>
            <a:r>
              <a:rPr lang="en-US" altLang="en-US" smtClean="0"/>
              <a:t>Some are designed to summarize a whole body of literature</a:t>
            </a:r>
          </a:p>
          <a:p>
            <a:pPr lvl="1" eaLnBrk="1" hangingPunct="1"/>
            <a:r>
              <a:rPr lang="en-US" altLang="en-US" smtClean="0"/>
              <a:t>Risk &amp; Protective Factors</a:t>
            </a:r>
          </a:p>
          <a:p>
            <a:pPr eaLnBrk="1" hangingPunct="1"/>
            <a:r>
              <a:rPr lang="en-US" altLang="en-US" smtClean="0"/>
              <a:t>Some are designed to guide action</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Date Placeholder 4"/>
          <p:cNvSpPr>
            <a:spLocks noGrp="1" noChangeArrowheads="1"/>
          </p:cNvSpPr>
          <p:nvPr>
            <p:ph type="dt" sz="half" idx="10"/>
          </p:nvPr>
        </p:nvSpPr>
        <p:spPr/>
        <p:txBody>
          <a:bodyPr/>
          <a:lstStyle>
            <a:lvl1pPr>
              <a:defRPr smtClean="0"/>
            </a:lvl1pPr>
          </a:lstStyle>
          <a:p>
            <a:pPr>
              <a:defRPr/>
            </a:pPr>
            <a:endParaRPr lang="en-US"/>
          </a:p>
        </p:txBody>
      </p:sp>
      <p:sp>
        <p:nvSpPr>
          <p:cNvPr id="6" name="Footer Placeholder 5"/>
          <p:cNvSpPr>
            <a:spLocks noGrp="1" noChangeArrowheads="1"/>
          </p:cNvSpPr>
          <p:nvPr>
            <p:ph type="ftr" sz="quarter" idx="11"/>
          </p:nvPr>
        </p:nvSpPr>
        <p:spPr/>
        <p:txBody>
          <a:bodyPr/>
          <a:lstStyle>
            <a:lvl1pPr>
              <a:defRPr smtClean="0"/>
            </a:lvl1pPr>
          </a:lstStyle>
          <a:p>
            <a:pPr>
              <a:defRPr/>
            </a:pPr>
            <a:endParaRPr lang="en-US"/>
          </a:p>
        </p:txBody>
      </p:sp>
      <p:sp>
        <p:nvSpPr>
          <p:cNvPr id="7" name="Slide Number Placeholder 6"/>
          <p:cNvSpPr>
            <a:spLocks noGrp="1" noChangeArrowheads="1"/>
          </p:cNvSpPr>
          <p:nvPr>
            <p:ph type="sldNum" sz="quarter" idx="12"/>
          </p:nvPr>
        </p:nvSpPr>
        <p:spPr/>
        <p:txBody>
          <a:bodyPr/>
          <a:lstStyle>
            <a:lvl1pPr>
              <a:defRPr/>
            </a:lvl1pPr>
          </a:lstStyle>
          <a:p>
            <a:fld id="{2416DDF1-FEB9-4213-8B3F-184EE15640F5}" type="slidenum">
              <a:rPr lang="en-US" altLang="en-US"/>
              <a:pPr/>
              <a:t>‹#›</a:t>
            </a:fld>
            <a:endParaRPr lang="en-US" altLang="en-US"/>
          </a:p>
        </p:txBody>
      </p:sp>
    </p:spTree>
    <p:extLst>
      <p:ext uri="{BB962C8B-B14F-4D97-AF65-F5344CB8AC3E}">
        <p14:creationId xmlns:p14="http://schemas.microsoft.com/office/powerpoint/2010/main" val="3978193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BF5A470-2B24-4DA4-B18E-0C3589BC421B}" type="slidenum">
              <a:rPr lang="en-US" altLang="en-US"/>
              <a:pPr/>
              <a:t>‹#›</a:t>
            </a:fld>
            <a:endParaRPr lang="en-US" altLang="en-US"/>
          </a:p>
        </p:txBody>
      </p:sp>
    </p:spTree>
    <p:extLst>
      <p:ext uri="{BB962C8B-B14F-4D97-AF65-F5344CB8AC3E}">
        <p14:creationId xmlns:p14="http://schemas.microsoft.com/office/powerpoint/2010/main" val="1612894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79438"/>
            <a:ext cx="2057400" cy="5211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79438"/>
            <a:ext cx="6019800" cy="5211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47E28D0-C342-4E93-AA49-9E4977E406C5}" type="slidenum">
              <a:rPr lang="en-US" altLang="en-US"/>
              <a:pPr/>
              <a:t>‹#›</a:t>
            </a:fld>
            <a:endParaRPr lang="en-US" altLang="en-US"/>
          </a:p>
        </p:txBody>
      </p:sp>
    </p:spTree>
    <p:extLst>
      <p:ext uri="{BB962C8B-B14F-4D97-AF65-F5344CB8AC3E}">
        <p14:creationId xmlns:p14="http://schemas.microsoft.com/office/powerpoint/2010/main" val="479958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79438"/>
            <a:ext cx="8229600" cy="5211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4C2C5FD7-0DEB-419C-938F-498ACEE578D3}" type="slidenum">
              <a:rPr lang="en-US" altLang="en-US"/>
              <a:pPr/>
              <a:t>‹#›</a:t>
            </a:fld>
            <a:endParaRPr lang="en-US" altLang="en-US"/>
          </a:p>
        </p:txBody>
      </p:sp>
    </p:spTree>
    <p:extLst>
      <p:ext uri="{BB962C8B-B14F-4D97-AF65-F5344CB8AC3E}">
        <p14:creationId xmlns:p14="http://schemas.microsoft.com/office/powerpoint/2010/main" val="234219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1C2FB49-868D-4162-8B1A-59B40586D339}" type="slidenum">
              <a:rPr lang="en-US" altLang="en-US"/>
              <a:pPr/>
              <a:t>‹#›</a:t>
            </a:fld>
            <a:endParaRPr lang="en-US" altLang="en-US"/>
          </a:p>
        </p:txBody>
      </p:sp>
    </p:spTree>
    <p:extLst>
      <p:ext uri="{BB962C8B-B14F-4D97-AF65-F5344CB8AC3E}">
        <p14:creationId xmlns:p14="http://schemas.microsoft.com/office/powerpoint/2010/main" val="1429452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8B3738D-BE97-4324-BBD3-4C41DEE7B90A}" type="slidenum">
              <a:rPr lang="en-US" altLang="en-US"/>
              <a:pPr/>
              <a:t>‹#›</a:t>
            </a:fld>
            <a:endParaRPr lang="en-US" altLang="en-US"/>
          </a:p>
        </p:txBody>
      </p:sp>
    </p:spTree>
    <p:extLst>
      <p:ext uri="{BB962C8B-B14F-4D97-AF65-F5344CB8AC3E}">
        <p14:creationId xmlns:p14="http://schemas.microsoft.com/office/powerpoint/2010/main" val="2170458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7002459-ED18-4B76-AC7A-D83CA49D0472}" type="slidenum">
              <a:rPr lang="en-US" altLang="en-US"/>
              <a:pPr/>
              <a:t>‹#›</a:t>
            </a:fld>
            <a:endParaRPr lang="en-US" altLang="en-US"/>
          </a:p>
        </p:txBody>
      </p:sp>
    </p:spTree>
    <p:extLst>
      <p:ext uri="{BB962C8B-B14F-4D97-AF65-F5344CB8AC3E}">
        <p14:creationId xmlns:p14="http://schemas.microsoft.com/office/powerpoint/2010/main" val="3445497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30643884-8FCF-4F6E-A58B-C75D29C05EA8}" type="slidenum">
              <a:rPr lang="en-US" altLang="en-US"/>
              <a:pPr/>
              <a:t>‹#›</a:t>
            </a:fld>
            <a:endParaRPr lang="en-US" altLang="en-US"/>
          </a:p>
        </p:txBody>
      </p:sp>
    </p:spTree>
    <p:extLst>
      <p:ext uri="{BB962C8B-B14F-4D97-AF65-F5344CB8AC3E}">
        <p14:creationId xmlns:p14="http://schemas.microsoft.com/office/powerpoint/2010/main" val="1876686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B6B6659A-8E95-4C03-B904-A710BDB08F1F}" type="slidenum">
              <a:rPr lang="en-US" altLang="en-US"/>
              <a:pPr/>
              <a:t>‹#›</a:t>
            </a:fld>
            <a:endParaRPr lang="en-US" altLang="en-US"/>
          </a:p>
        </p:txBody>
      </p:sp>
    </p:spTree>
    <p:extLst>
      <p:ext uri="{BB962C8B-B14F-4D97-AF65-F5344CB8AC3E}">
        <p14:creationId xmlns:p14="http://schemas.microsoft.com/office/powerpoint/2010/main" val="4112381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CD67F06D-ABF9-4C63-9680-2F1344386E24}" type="slidenum">
              <a:rPr lang="en-US" altLang="en-US"/>
              <a:pPr/>
              <a:t>‹#›</a:t>
            </a:fld>
            <a:endParaRPr lang="en-US" altLang="en-US"/>
          </a:p>
        </p:txBody>
      </p:sp>
    </p:spTree>
    <p:extLst>
      <p:ext uri="{BB962C8B-B14F-4D97-AF65-F5344CB8AC3E}">
        <p14:creationId xmlns:p14="http://schemas.microsoft.com/office/powerpoint/2010/main" val="1640945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2505B3A-1C43-4610-8750-6C286A8A77C4}" type="slidenum">
              <a:rPr lang="en-US" altLang="en-US"/>
              <a:pPr/>
              <a:t>‹#›</a:t>
            </a:fld>
            <a:endParaRPr lang="en-US" altLang="en-US"/>
          </a:p>
        </p:txBody>
      </p:sp>
    </p:spTree>
    <p:extLst>
      <p:ext uri="{BB962C8B-B14F-4D97-AF65-F5344CB8AC3E}">
        <p14:creationId xmlns:p14="http://schemas.microsoft.com/office/powerpoint/2010/main" val="3419790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5C6138A-508B-499D-9EF5-B400411F0A55}" type="slidenum">
              <a:rPr lang="en-US" altLang="en-US"/>
              <a:pPr/>
              <a:t>‹#›</a:t>
            </a:fld>
            <a:endParaRPr lang="en-US" altLang="en-US"/>
          </a:p>
        </p:txBody>
      </p:sp>
    </p:spTree>
    <p:extLst>
      <p:ext uri="{BB962C8B-B14F-4D97-AF65-F5344CB8AC3E}">
        <p14:creationId xmlns:p14="http://schemas.microsoft.com/office/powerpoint/2010/main" val="2427094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46"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2"/>
          <p:cNvSpPr>
            <a:spLocks noGrp="1" noChangeArrowheads="1"/>
          </p:cNvSpPr>
          <p:nvPr>
            <p:ph type="title"/>
          </p:nvPr>
        </p:nvSpPr>
        <p:spPr bwMode="auto">
          <a:xfrm>
            <a:off x="457200" y="5794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6148" name="Rectangle 3"/>
          <p:cNvSpPr>
            <a:spLocks noGrp="1" noChangeArrowheads="1"/>
          </p:cNvSpPr>
          <p:nvPr>
            <p:ph type="body" idx="1"/>
          </p:nvPr>
        </p:nvSpPr>
        <p:spPr bwMode="auto">
          <a:xfrm>
            <a:off x="457200" y="19050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solidFill>
                  <a:schemeClr val="tx2"/>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solidFill>
                  <a:schemeClr val="tx2"/>
                </a:solidFill>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2"/>
                </a:solidFill>
              </a:defRPr>
            </a:lvl1pPr>
          </a:lstStyle>
          <a:p>
            <a:fld id="{9A19B2D8-F337-4D2E-B618-410C4C79270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800">
          <a:solidFill>
            <a:schemeClr val="tx2"/>
          </a:solidFill>
          <a:latin typeface="+mj-lt"/>
          <a:ea typeface="+mj-ea"/>
          <a:cs typeface="+mj-cs"/>
        </a:defRPr>
      </a:lvl1pPr>
      <a:lvl2pPr algn="ctr" rtl="0" eaLnBrk="0" fontAlgn="base" hangingPunct="0">
        <a:spcBef>
          <a:spcPct val="0"/>
        </a:spcBef>
        <a:spcAft>
          <a:spcPct val="0"/>
        </a:spcAft>
        <a:defRPr sz="3800">
          <a:solidFill>
            <a:schemeClr val="tx2"/>
          </a:solidFill>
          <a:latin typeface="Tahoma" pitchFamily="34" charset="0"/>
        </a:defRPr>
      </a:lvl2pPr>
      <a:lvl3pPr algn="ctr" rtl="0" eaLnBrk="0" fontAlgn="base" hangingPunct="0">
        <a:spcBef>
          <a:spcPct val="0"/>
        </a:spcBef>
        <a:spcAft>
          <a:spcPct val="0"/>
        </a:spcAft>
        <a:defRPr sz="3800">
          <a:solidFill>
            <a:schemeClr val="tx2"/>
          </a:solidFill>
          <a:latin typeface="Tahoma" pitchFamily="34" charset="0"/>
        </a:defRPr>
      </a:lvl3pPr>
      <a:lvl4pPr algn="ctr" rtl="0" eaLnBrk="0" fontAlgn="base" hangingPunct="0">
        <a:spcBef>
          <a:spcPct val="0"/>
        </a:spcBef>
        <a:spcAft>
          <a:spcPct val="0"/>
        </a:spcAft>
        <a:defRPr sz="3800">
          <a:solidFill>
            <a:schemeClr val="tx2"/>
          </a:solidFill>
          <a:latin typeface="Tahoma" pitchFamily="34" charset="0"/>
        </a:defRPr>
      </a:lvl4pPr>
      <a:lvl5pPr algn="ctr" rtl="0" eaLnBrk="0" fontAlgn="base" hangingPunct="0">
        <a:spcBef>
          <a:spcPct val="0"/>
        </a:spcBef>
        <a:spcAft>
          <a:spcPct val="0"/>
        </a:spcAft>
        <a:defRPr sz="3800">
          <a:solidFill>
            <a:schemeClr val="tx2"/>
          </a:solidFill>
          <a:latin typeface="Tahoma" pitchFamily="34" charset="0"/>
        </a:defRPr>
      </a:lvl5pPr>
      <a:lvl6pPr marL="457200" algn="ctr" rtl="0" fontAlgn="base">
        <a:spcBef>
          <a:spcPct val="0"/>
        </a:spcBef>
        <a:spcAft>
          <a:spcPct val="0"/>
        </a:spcAft>
        <a:defRPr sz="3800">
          <a:solidFill>
            <a:schemeClr val="tx2"/>
          </a:solidFill>
          <a:latin typeface="Tahoma" pitchFamily="34" charset="0"/>
        </a:defRPr>
      </a:lvl6pPr>
      <a:lvl7pPr marL="914400" algn="ctr" rtl="0" fontAlgn="base">
        <a:spcBef>
          <a:spcPct val="0"/>
        </a:spcBef>
        <a:spcAft>
          <a:spcPct val="0"/>
        </a:spcAft>
        <a:defRPr sz="3800">
          <a:solidFill>
            <a:schemeClr val="tx2"/>
          </a:solidFill>
          <a:latin typeface="Tahoma" pitchFamily="34" charset="0"/>
        </a:defRPr>
      </a:lvl7pPr>
      <a:lvl8pPr marL="1371600" algn="ctr" rtl="0" fontAlgn="base">
        <a:spcBef>
          <a:spcPct val="0"/>
        </a:spcBef>
        <a:spcAft>
          <a:spcPct val="0"/>
        </a:spcAft>
        <a:defRPr sz="3800">
          <a:solidFill>
            <a:schemeClr val="tx2"/>
          </a:solidFill>
          <a:latin typeface="Tahoma" pitchFamily="34" charset="0"/>
        </a:defRPr>
      </a:lvl8pPr>
      <a:lvl9pPr marL="1828800" algn="ctr" rtl="0" fontAlgn="base">
        <a:spcBef>
          <a:spcPct val="0"/>
        </a:spcBef>
        <a:spcAft>
          <a:spcPct val="0"/>
        </a:spcAft>
        <a:defRPr sz="38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000">
          <a:solidFill>
            <a:schemeClr val="tx2"/>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2"/>
          </a:solidFill>
          <a:latin typeface="+mn-lt"/>
        </a:defRPr>
      </a:lvl2pPr>
      <a:lvl3pPr marL="1143000" indent="-228600" algn="l" rtl="0" eaLnBrk="0" fontAlgn="base" hangingPunct="0">
        <a:spcBef>
          <a:spcPct val="20000"/>
        </a:spcBef>
        <a:spcAft>
          <a:spcPct val="0"/>
        </a:spcAft>
        <a:buChar char="•"/>
        <a:defRPr sz="2400">
          <a:solidFill>
            <a:schemeClr val="tx2"/>
          </a:solidFill>
          <a:latin typeface="+mn-lt"/>
        </a:defRPr>
      </a:lvl3pPr>
      <a:lvl4pPr marL="1600200" indent="-228600" algn="l" rtl="0" eaLnBrk="0" fontAlgn="base" hangingPunct="0">
        <a:spcBef>
          <a:spcPct val="20000"/>
        </a:spcBef>
        <a:spcAft>
          <a:spcPct val="0"/>
        </a:spcAft>
        <a:buChar char="–"/>
        <a:defRPr sz="2000">
          <a:solidFill>
            <a:schemeClr val="tx2"/>
          </a:solidFill>
          <a:latin typeface="+mn-lt"/>
        </a:defRPr>
      </a:lvl4pPr>
      <a:lvl5pPr marL="2057400" indent="-228600" algn="l" rtl="0" eaLnBrk="0" fontAlgn="base" hangingPunct="0">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2"/>
          </a:solidFill>
          <a:latin typeface="+mn-lt"/>
        </a:defRPr>
      </a:lvl6pPr>
      <a:lvl7pPr marL="2971800" indent="-228600" algn="l" rtl="0" fontAlgn="base">
        <a:spcBef>
          <a:spcPct val="20000"/>
        </a:spcBef>
        <a:spcAft>
          <a:spcPct val="0"/>
        </a:spcAft>
        <a:buChar char="»"/>
        <a:defRPr sz="2000">
          <a:solidFill>
            <a:schemeClr val="tx2"/>
          </a:solidFill>
          <a:latin typeface="+mn-lt"/>
        </a:defRPr>
      </a:lvl7pPr>
      <a:lvl8pPr marL="3429000" indent="-228600" algn="l" rtl="0" fontAlgn="base">
        <a:spcBef>
          <a:spcPct val="20000"/>
        </a:spcBef>
        <a:spcAft>
          <a:spcPct val="0"/>
        </a:spcAft>
        <a:buChar char="»"/>
        <a:defRPr sz="2000">
          <a:solidFill>
            <a:schemeClr val="tx2"/>
          </a:solidFill>
          <a:latin typeface="+mn-lt"/>
        </a:defRPr>
      </a:lvl8pPr>
      <a:lvl9pPr marL="3886200" indent="-228600" algn="l" rtl="0" fontAlgn="base">
        <a:spcBef>
          <a:spcPct val="20000"/>
        </a:spcBef>
        <a:spcAft>
          <a:spcPct val="0"/>
        </a:spcAft>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19.xml"/><Relationship Id="rId7"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6.wmf"/><Relationship Id="rId10" Type="http://schemas.openxmlformats.org/officeDocument/2006/relationships/oleObject" Target="../embeddings/oleObject6.bin"/><Relationship Id="rId4" Type="http://schemas.openxmlformats.org/officeDocument/2006/relationships/oleObject" Target="../embeddings/oleObject2.bin"/><Relationship Id="rId9" Type="http://schemas.openxmlformats.org/officeDocument/2006/relationships/image" Target="../media/image7.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1.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2.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www.mary-kateandashley.com/photos/index.php?id=28" TargetMode="External"/><Relationship Id="rId3" Type="http://schemas.openxmlformats.org/officeDocument/2006/relationships/image" Target="../media/image10.jpeg"/><Relationship Id="rId7" Type="http://schemas.openxmlformats.org/officeDocument/2006/relationships/image" Target="../media/image12.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en.wikipedia.org/wiki/Image:The_Suite_Life_Cover.png" TargetMode="External"/><Relationship Id="rId5" Type="http://schemas.openxmlformats.org/officeDocument/2006/relationships/image" Target="../media/image11.jpeg"/><Relationship Id="rId10" Type="http://schemas.openxmlformats.org/officeDocument/2006/relationships/image" Target="../media/image14.jpeg"/><Relationship Id="rId4" Type="http://schemas.openxmlformats.org/officeDocument/2006/relationships/hyperlink" Target="http://en.wikipedia.org/wiki/Image:TSR-Logo.png" TargetMode="External"/><Relationship Id="rId9" Type="http://schemas.openxmlformats.org/officeDocument/2006/relationships/image" Target="../media/image1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p:txBody>
          <a:bodyPr/>
          <a:lstStyle/>
          <a:p>
            <a:pPr eaLnBrk="1" hangingPunct="1"/>
            <a:r>
              <a:rPr lang="en-US" altLang="en-US" sz="3400" smtClean="0"/>
              <a:t>Frames, Frameworks, &amp; Foundations </a:t>
            </a:r>
            <a:br>
              <a:rPr lang="en-US" altLang="en-US" sz="3400" smtClean="0"/>
            </a:br>
            <a:r>
              <a:rPr lang="en-US" altLang="en-US" sz="3400" smtClean="0"/>
              <a:t>in Youth Development Outreach</a:t>
            </a:r>
          </a:p>
        </p:txBody>
      </p:sp>
      <p:sp>
        <p:nvSpPr>
          <p:cNvPr id="8195" name="Rectangle 3"/>
          <p:cNvSpPr>
            <a:spLocks noGrp="1" noChangeArrowheads="1"/>
          </p:cNvSpPr>
          <p:nvPr>
            <p:ph type="subTitle" idx="1"/>
          </p:nvPr>
        </p:nvSpPr>
        <p:spPr/>
        <p:txBody>
          <a:bodyPr/>
          <a:lstStyle/>
          <a:p>
            <a:pPr eaLnBrk="1" hangingPunct="1"/>
            <a:r>
              <a:rPr lang="en-US" altLang="en-US" smtClean="0"/>
              <a:t>CYFAR Preconference</a:t>
            </a:r>
          </a:p>
          <a:p>
            <a:pPr eaLnBrk="1" hangingPunct="1"/>
            <a:r>
              <a:rPr lang="en-US" altLang="en-US" smtClean="0"/>
              <a:t>2007</a:t>
            </a:r>
          </a:p>
        </p:txBody>
      </p:sp>
      <p:sp>
        <p:nvSpPr>
          <p:cNvPr id="8196" name="Text Box 4"/>
          <p:cNvSpPr txBox="1">
            <a:spLocks noChangeArrowheads="1"/>
          </p:cNvSpPr>
          <p:nvPr/>
        </p:nvSpPr>
        <p:spPr bwMode="auto">
          <a:xfrm>
            <a:off x="1066800" y="5638800"/>
            <a:ext cx="53340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en-US"/>
              <a:t>Cathann A. Kress</a:t>
            </a:r>
          </a:p>
          <a:p>
            <a:pPr eaLnBrk="1" hangingPunct="1">
              <a:spcBef>
                <a:spcPct val="50000"/>
              </a:spcBef>
            </a:pPr>
            <a:r>
              <a:rPr lang="en-US" altLang="en-US"/>
              <a:t>Director, National 4-H Headquarters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b="1" smtClean="0"/>
              <a:t>CORE ELEMENTS</a:t>
            </a:r>
            <a:endParaRPr lang="en-US" altLang="en-US" smtClean="0"/>
          </a:p>
        </p:txBody>
      </p:sp>
      <p:sp>
        <p:nvSpPr>
          <p:cNvPr id="17411" name="Rectangle 3"/>
          <p:cNvSpPr>
            <a:spLocks noGrp="1" noChangeArrowheads="1"/>
          </p:cNvSpPr>
          <p:nvPr>
            <p:ph type="body" idx="1"/>
          </p:nvPr>
        </p:nvSpPr>
        <p:spPr>
          <a:xfrm>
            <a:off x="609600" y="1600200"/>
            <a:ext cx="8077200" cy="4191000"/>
          </a:xfrm>
        </p:spPr>
        <p:txBody>
          <a:bodyPr/>
          <a:lstStyle/>
          <a:p>
            <a:pPr eaLnBrk="1" hangingPunct="1">
              <a:lnSpc>
                <a:spcPct val="80000"/>
              </a:lnSpc>
            </a:pPr>
            <a:r>
              <a:rPr lang="en-US" altLang="en-US" sz="2600" smtClean="0"/>
              <a:t>Frameworks "boil down" what is known </a:t>
            </a:r>
          </a:p>
          <a:p>
            <a:pPr eaLnBrk="1" hangingPunct="1">
              <a:lnSpc>
                <a:spcPct val="80000"/>
              </a:lnSpc>
              <a:buFontTx/>
              <a:buNone/>
            </a:pPr>
            <a:r>
              <a:rPr lang="en-US" altLang="en-US" sz="2600" smtClean="0"/>
              <a:t>into simple core elements which capture </a:t>
            </a:r>
          </a:p>
          <a:p>
            <a:pPr eaLnBrk="1" hangingPunct="1">
              <a:lnSpc>
                <a:spcPct val="80000"/>
              </a:lnSpc>
              <a:buFontTx/>
              <a:buNone/>
            </a:pPr>
            <a:r>
              <a:rPr lang="en-US" altLang="en-US" sz="2600" smtClean="0"/>
              <a:t>the essence and are helpful to the purpose </a:t>
            </a:r>
          </a:p>
          <a:p>
            <a:pPr eaLnBrk="1" hangingPunct="1">
              <a:lnSpc>
                <a:spcPct val="80000"/>
              </a:lnSpc>
              <a:buFontTx/>
              <a:buNone/>
            </a:pPr>
            <a:r>
              <a:rPr lang="en-US" altLang="en-US" sz="2600" smtClean="0"/>
              <a:t>the framework is trying to accomplish.</a:t>
            </a:r>
          </a:p>
          <a:p>
            <a:pPr eaLnBrk="1" hangingPunct="1">
              <a:lnSpc>
                <a:spcPct val="80000"/>
              </a:lnSpc>
              <a:buFontTx/>
              <a:buNone/>
            </a:pPr>
            <a:endParaRPr lang="en-US" altLang="en-US" sz="2600" smtClean="0"/>
          </a:p>
          <a:p>
            <a:pPr eaLnBrk="1" hangingPunct="1">
              <a:lnSpc>
                <a:spcPct val="80000"/>
              </a:lnSpc>
            </a:pPr>
            <a:r>
              <a:rPr lang="en-US" altLang="en-US" sz="2600" smtClean="0"/>
              <a:t>Many frameworks use the same research and label core elements differently - this does not necessarily mean they disagree or are incompatible.</a:t>
            </a:r>
          </a:p>
          <a:p>
            <a:pPr eaLnBrk="1" hangingPunct="1">
              <a:lnSpc>
                <a:spcPct val="80000"/>
              </a:lnSpc>
              <a:buFontTx/>
              <a:buNone/>
            </a:pPr>
            <a:endParaRPr lang="en-US" altLang="en-US" sz="2600" smtClean="0"/>
          </a:p>
          <a:p>
            <a:pPr eaLnBrk="1" hangingPunct="1">
              <a:lnSpc>
                <a:spcPct val="80000"/>
              </a:lnSpc>
            </a:pPr>
            <a:r>
              <a:rPr lang="en-US" altLang="en-US" sz="2600" smtClean="0"/>
              <a:t>Understanding the core elements of a framework are critical to its effective use.</a:t>
            </a:r>
          </a:p>
        </p:txBody>
      </p:sp>
      <p:pic>
        <p:nvPicPr>
          <p:cNvPr id="17412" name="Picture 4" descr="MCj0351636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9413" y="838200"/>
            <a:ext cx="2009775" cy="223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b="1" smtClean="0"/>
              <a:t>CRITICAL RELATIONSHIPS</a:t>
            </a:r>
            <a:endParaRPr lang="en-US" altLang="en-US" smtClean="0"/>
          </a:p>
        </p:txBody>
      </p:sp>
      <p:sp>
        <p:nvSpPr>
          <p:cNvPr id="18435" name="Rectangle 3"/>
          <p:cNvSpPr>
            <a:spLocks noGrp="1" noChangeArrowheads="1"/>
          </p:cNvSpPr>
          <p:nvPr>
            <p:ph type="body" idx="1"/>
          </p:nvPr>
        </p:nvSpPr>
        <p:spPr/>
        <p:txBody>
          <a:bodyPr/>
          <a:lstStyle/>
          <a:p>
            <a:pPr eaLnBrk="1" hangingPunct="1"/>
            <a:r>
              <a:rPr lang="en-US" altLang="en-US" sz="2600" smtClean="0"/>
              <a:t>In addition to core elements, frameworks describe how elements are related in critical ways to each other or to other concepts </a:t>
            </a:r>
          </a:p>
          <a:p>
            <a:pPr eaLnBrk="1" hangingPunct="1">
              <a:buFontTx/>
              <a:buNone/>
            </a:pPr>
            <a:endParaRPr lang="en-US" altLang="en-US" sz="1400" smtClean="0"/>
          </a:p>
          <a:p>
            <a:pPr eaLnBrk="1" hangingPunct="1"/>
            <a:r>
              <a:rPr lang="en-US" altLang="en-US" sz="2600" smtClean="0"/>
              <a:t>Without an understanding of the relationships a framework posits, it is unlikely to be very powerful.</a:t>
            </a:r>
          </a:p>
          <a:p>
            <a:pPr eaLnBrk="1" hangingPunct="1">
              <a:buFontTx/>
              <a:buNone/>
            </a:pPr>
            <a:endParaRPr lang="en-US" altLang="en-US" sz="1400" smtClean="0"/>
          </a:p>
          <a:p>
            <a:pPr eaLnBrk="1" hangingPunct="1"/>
            <a:r>
              <a:rPr lang="en-US" altLang="en-US" sz="2600" smtClean="0"/>
              <a:t>Sometimes these relationships are more implied than stated.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b="1" smtClean="0"/>
              <a:t>UNDERLYING PHILOSOPHY</a:t>
            </a:r>
            <a:endParaRPr lang="en-US" altLang="en-US" smtClean="0"/>
          </a:p>
        </p:txBody>
      </p:sp>
      <p:sp>
        <p:nvSpPr>
          <p:cNvPr id="19459" name="Rectangle 3"/>
          <p:cNvSpPr>
            <a:spLocks noGrp="1" noChangeArrowheads="1"/>
          </p:cNvSpPr>
          <p:nvPr>
            <p:ph type="body" idx="1"/>
          </p:nvPr>
        </p:nvSpPr>
        <p:spPr>
          <a:xfrm>
            <a:off x="457200" y="1905000"/>
            <a:ext cx="8229600" cy="4038600"/>
          </a:xfrm>
        </p:spPr>
        <p:txBody>
          <a:bodyPr/>
          <a:lstStyle/>
          <a:p>
            <a:pPr eaLnBrk="1" hangingPunct="1"/>
            <a:r>
              <a:rPr lang="en-US" altLang="en-US" smtClean="0"/>
              <a:t>Often less visible but still important to a framework is an underlying way of thinking about the issue which frames the language used.</a:t>
            </a:r>
          </a:p>
          <a:p>
            <a:pPr lvl="1" eaLnBrk="1" hangingPunct="1">
              <a:buFontTx/>
              <a:buNone/>
            </a:pPr>
            <a:r>
              <a:rPr lang="en-US" altLang="en-US" i="1" smtClean="0"/>
              <a:t>   Deficit models, for example, talk about risk and prevention while strength-based models emphasize development and growth.</a:t>
            </a:r>
          </a:p>
          <a:p>
            <a:pPr eaLnBrk="1" hangingPunct="1">
              <a:buFontTx/>
              <a:buNone/>
            </a:pPr>
            <a:endParaRPr lang="en-US"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b="1" smtClean="0"/>
              <a:t>INTENDED AUDIENCE</a:t>
            </a:r>
          </a:p>
        </p:txBody>
      </p:sp>
      <p:sp>
        <p:nvSpPr>
          <p:cNvPr id="20483" name="Rectangle 3"/>
          <p:cNvSpPr>
            <a:spLocks noGrp="1" noChangeArrowheads="1"/>
          </p:cNvSpPr>
          <p:nvPr>
            <p:ph type="body" idx="1"/>
          </p:nvPr>
        </p:nvSpPr>
        <p:spPr>
          <a:xfrm>
            <a:off x="609600" y="1905000"/>
            <a:ext cx="8077200" cy="3886200"/>
          </a:xfrm>
        </p:spPr>
        <p:txBody>
          <a:bodyPr/>
          <a:lstStyle/>
          <a:p>
            <a:pPr eaLnBrk="1" hangingPunct="1"/>
            <a:r>
              <a:rPr lang="en-US" altLang="en-US" smtClean="0"/>
              <a:t>For whom has the framework been developed? </a:t>
            </a:r>
          </a:p>
          <a:p>
            <a:pPr eaLnBrk="1" hangingPunct="1"/>
            <a:r>
              <a:rPr lang="en-US" altLang="en-US" smtClean="0"/>
              <a:t>Whose agenda do they represent?</a:t>
            </a:r>
          </a:p>
          <a:p>
            <a:pPr eaLnBrk="1" hangingPunct="1"/>
            <a:r>
              <a:rPr lang="en-US" altLang="en-US" smtClean="0"/>
              <a:t>One of the major problems in using frameworks is that they work differentially well with different audiences.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What We Know</a:t>
            </a:r>
          </a:p>
        </p:txBody>
      </p:sp>
      <p:sp>
        <p:nvSpPr>
          <p:cNvPr id="21507" name="Rectangle 3"/>
          <p:cNvSpPr>
            <a:spLocks noGrp="1" noChangeArrowheads="1"/>
          </p:cNvSpPr>
          <p:nvPr>
            <p:ph type="body" idx="1"/>
          </p:nvPr>
        </p:nvSpPr>
        <p:spPr>
          <a:xfrm>
            <a:off x="609600" y="1905000"/>
            <a:ext cx="8077200" cy="3886200"/>
          </a:xfrm>
        </p:spPr>
        <p:txBody>
          <a:bodyPr/>
          <a:lstStyle/>
          <a:p>
            <a:pPr eaLnBrk="1" hangingPunct="1">
              <a:buFontTx/>
              <a:buNone/>
            </a:pPr>
            <a:r>
              <a:rPr lang="en-US" altLang="en-US" sz="2600" smtClean="0"/>
              <a:t>Research has confirmed short- and long-term positive effects of quality youth development programs.</a:t>
            </a:r>
          </a:p>
          <a:p>
            <a:pPr eaLnBrk="1" hangingPunct="1"/>
            <a:r>
              <a:rPr lang="en-US" altLang="en-US" sz="2600" smtClean="0"/>
              <a:t>Youth participants in structured developmental programs:</a:t>
            </a:r>
          </a:p>
          <a:p>
            <a:pPr lvl="2" eaLnBrk="1" hangingPunct="1"/>
            <a:r>
              <a:rPr lang="en-US" altLang="en-US" sz="2000" smtClean="0"/>
              <a:t>Have better school attendance, better grades, more positive attitudes towards school, and higher aspirations for the future</a:t>
            </a:r>
          </a:p>
          <a:p>
            <a:pPr lvl="2" eaLnBrk="1" hangingPunct="1"/>
            <a:r>
              <a:rPr lang="en-US" altLang="en-US" sz="2000" smtClean="0"/>
              <a:t>More likely to trust their parents, settle in stable relationships, be employed, report being happy with their lives, and be active in their communities.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However…</a:t>
            </a:r>
          </a:p>
        </p:txBody>
      </p:sp>
      <p:sp>
        <p:nvSpPr>
          <p:cNvPr id="22531" name="Rectangle 3"/>
          <p:cNvSpPr>
            <a:spLocks noGrp="1" noChangeArrowheads="1"/>
          </p:cNvSpPr>
          <p:nvPr>
            <p:ph type="body" idx="1"/>
          </p:nvPr>
        </p:nvSpPr>
        <p:spPr/>
        <p:txBody>
          <a:bodyPr/>
          <a:lstStyle/>
          <a:p>
            <a:pPr eaLnBrk="1" hangingPunct="1"/>
            <a:r>
              <a:rPr lang="en-US" altLang="en-US" smtClean="0"/>
              <a:t>Policies and funding are inadequate</a:t>
            </a:r>
          </a:p>
          <a:p>
            <a:pPr eaLnBrk="1" hangingPunct="1"/>
            <a:r>
              <a:rPr lang="en-US" altLang="en-US" smtClean="0"/>
              <a:t>Public understanding is limited</a:t>
            </a:r>
          </a:p>
          <a:p>
            <a:pPr eaLnBrk="1" hangingPunct="1"/>
            <a:endParaRPr lang="en-US" altLang="en-US" smtClean="0"/>
          </a:p>
          <a:p>
            <a:pPr eaLnBrk="1" hangingPunct="1">
              <a:buFontTx/>
              <a:buNone/>
            </a:pPr>
            <a:r>
              <a:rPr lang="en-US" altLang="en-US" i="1" smtClean="0"/>
              <a:t>These two issues are fundamentally linked to one another.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Additionally…</a:t>
            </a:r>
          </a:p>
        </p:txBody>
      </p:sp>
      <p:sp>
        <p:nvSpPr>
          <p:cNvPr id="23555" name="Rectangle 3"/>
          <p:cNvSpPr>
            <a:spLocks noGrp="1" noChangeArrowheads="1"/>
          </p:cNvSpPr>
          <p:nvPr>
            <p:ph type="body" idx="1"/>
          </p:nvPr>
        </p:nvSpPr>
        <p:spPr/>
        <p:txBody>
          <a:bodyPr/>
          <a:lstStyle/>
          <a:p>
            <a:pPr eaLnBrk="1" hangingPunct="1"/>
            <a:r>
              <a:rPr lang="en-US" altLang="en-US" smtClean="0"/>
              <a:t>Within the field, there is confusion about the various frameworks and how they relate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Rectangle 2"/>
          <p:cNvSpPr>
            <a:spLocks noGrp="1" noChangeArrowheads="1"/>
          </p:cNvSpPr>
          <p:nvPr>
            <p:ph type="title" idx="4294967295"/>
          </p:nvPr>
        </p:nvSpPr>
        <p:spPr>
          <a:xfrm>
            <a:off x="619125" y="655638"/>
            <a:ext cx="7981950" cy="803275"/>
          </a:xfrm>
        </p:spPr>
        <p:txBody>
          <a:bodyPr/>
          <a:lstStyle/>
          <a:p>
            <a:pPr eaLnBrk="1" hangingPunct="1"/>
            <a:r>
              <a:rPr lang="en-US" altLang="en-US" sz="2500" smtClean="0"/>
              <a:t>Approaches to Youth Development </a:t>
            </a:r>
          </a:p>
        </p:txBody>
      </p:sp>
      <p:graphicFrame>
        <p:nvGraphicFramePr>
          <p:cNvPr id="2" name="Diagram 1"/>
          <p:cNvGraphicFramePr/>
          <p:nvPr/>
        </p:nvGraphicFramePr>
        <p:xfrm>
          <a:off x="838200" y="1371600"/>
          <a:ext cx="7543800" cy="5230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779" name="Text Box 11"/>
          <p:cNvSpPr txBox="1">
            <a:spLocks noChangeArrowheads="1"/>
          </p:cNvSpPr>
          <p:nvPr/>
        </p:nvSpPr>
        <p:spPr bwMode="auto">
          <a:xfrm>
            <a:off x="2209800" y="2133600"/>
            <a:ext cx="510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spcBef>
                <a:spcPct val="50000"/>
              </a:spcBef>
            </a:pPr>
            <a:r>
              <a:rPr lang="en-US" altLang="en-US" sz="2000">
                <a:latin typeface="Arial" panose="020B0604020202020204" pitchFamily="34" charset="0"/>
              </a:rPr>
              <a:t>Focus:  Risks &amp; Risk Factors</a:t>
            </a:r>
          </a:p>
        </p:txBody>
      </p:sp>
      <p:sp>
        <p:nvSpPr>
          <p:cNvPr id="32780" name="Text Box 12"/>
          <p:cNvSpPr txBox="1">
            <a:spLocks noChangeArrowheads="1"/>
          </p:cNvSpPr>
          <p:nvPr/>
        </p:nvSpPr>
        <p:spPr bwMode="auto">
          <a:xfrm>
            <a:off x="762000" y="3657600"/>
            <a:ext cx="510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altLang="en-US" sz="2000">
                <a:latin typeface="Arial" panose="020B0604020202020204" pitchFamily="34" charset="0"/>
              </a:rPr>
              <a:t>Focus:  Skills &amp; Knowledge</a:t>
            </a:r>
          </a:p>
        </p:txBody>
      </p:sp>
      <p:sp>
        <p:nvSpPr>
          <p:cNvPr id="32781" name="Text Box 13"/>
          <p:cNvSpPr txBox="1">
            <a:spLocks noChangeArrowheads="1"/>
          </p:cNvSpPr>
          <p:nvPr/>
        </p:nvSpPr>
        <p:spPr bwMode="auto">
          <a:xfrm>
            <a:off x="4114800" y="3657600"/>
            <a:ext cx="4419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a:spcBef>
                <a:spcPct val="50000"/>
              </a:spcBef>
            </a:pPr>
            <a:r>
              <a:rPr lang="en-US" altLang="en-US" sz="2000">
                <a:latin typeface="Arial" panose="020B0604020202020204" pitchFamily="34" charset="0"/>
              </a:rPr>
              <a:t>Focus: Developmental Needs</a:t>
            </a:r>
          </a:p>
        </p:txBody>
      </p:sp>
      <p:sp>
        <p:nvSpPr>
          <p:cNvPr id="32782" name="Text Box 14"/>
          <p:cNvSpPr txBox="1">
            <a:spLocks noChangeArrowheads="1"/>
          </p:cNvSpPr>
          <p:nvPr/>
        </p:nvSpPr>
        <p:spPr bwMode="auto">
          <a:xfrm>
            <a:off x="2286000" y="2438400"/>
            <a:ext cx="510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spcBef>
                <a:spcPct val="50000"/>
              </a:spcBef>
            </a:pPr>
            <a:r>
              <a:rPr lang="en-US" altLang="en-US" sz="2000">
                <a:latin typeface="Arial" panose="020B0604020202020204" pitchFamily="34" charset="0"/>
              </a:rPr>
              <a:t>Target:  Social Norms &amp; Communities</a:t>
            </a:r>
          </a:p>
        </p:txBody>
      </p:sp>
      <p:sp>
        <p:nvSpPr>
          <p:cNvPr id="32783" name="Text Box 15"/>
          <p:cNvSpPr txBox="1">
            <a:spLocks noChangeArrowheads="1"/>
          </p:cNvSpPr>
          <p:nvPr/>
        </p:nvSpPr>
        <p:spPr bwMode="auto">
          <a:xfrm>
            <a:off x="457200" y="3962400"/>
            <a:ext cx="510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altLang="en-US" sz="2000">
                <a:latin typeface="Arial" panose="020B0604020202020204" pitchFamily="34" charset="0"/>
              </a:rPr>
              <a:t>Target:  Individual Learners</a:t>
            </a:r>
          </a:p>
        </p:txBody>
      </p:sp>
      <p:sp>
        <p:nvSpPr>
          <p:cNvPr id="32784" name="Text Box 16"/>
          <p:cNvSpPr txBox="1">
            <a:spLocks noChangeArrowheads="1"/>
          </p:cNvSpPr>
          <p:nvPr/>
        </p:nvSpPr>
        <p:spPr bwMode="auto">
          <a:xfrm>
            <a:off x="4038600" y="3962400"/>
            <a:ext cx="510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spcBef>
                <a:spcPct val="50000"/>
              </a:spcBef>
            </a:pPr>
            <a:r>
              <a:rPr lang="en-US" altLang="en-US" sz="2000">
                <a:latin typeface="Arial" panose="020B0604020202020204" pitchFamily="34" charset="0"/>
              </a:rPr>
              <a:t>Target:  Opportunities for Youth</a:t>
            </a:r>
          </a:p>
        </p:txBody>
      </p:sp>
      <p:sp>
        <p:nvSpPr>
          <p:cNvPr id="32785" name="Text Box 17"/>
          <p:cNvSpPr txBox="1">
            <a:spLocks noChangeArrowheads="1"/>
          </p:cNvSpPr>
          <p:nvPr/>
        </p:nvSpPr>
        <p:spPr bwMode="auto">
          <a:xfrm>
            <a:off x="2362200" y="2819400"/>
            <a:ext cx="510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spcBef>
                <a:spcPct val="50000"/>
              </a:spcBef>
            </a:pPr>
            <a:r>
              <a:rPr lang="en-US" altLang="en-US" sz="2000">
                <a:latin typeface="Arial" panose="020B0604020202020204" pitchFamily="34" charset="0"/>
              </a:rPr>
              <a:t>Goal:  Eliminate or Reduce Problems</a:t>
            </a:r>
          </a:p>
        </p:txBody>
      </p:sp>
      <p:sp>
        <p:nvSpPr>
          <p:cNvPr id="32786" name="Text Box 18"/>
          <p:cNvSpPr txBox="1">
            <a:spLocks noChangeArrowheads="1"/>
          </p:cNvSpPr>
          <p:nvPr/>
        </p:nvSpPr>
        <p:spPr bwMode="auto">
          <a:xfrm>
            <a:off x="0" y="4343400"/>
            <a:ext cx="4876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altLang="en-US" sz="2000">
                <a:latin typeface="Arial" panose="020B0604020202020204" pitchFamily="34" charset="0"/>
              </a:rPr>
              <a:t>Goal: Competency in knowledge or skill</a:t>
            </a:r>
          </a:p>
        </p:txBody>
      </p:sp>
      <p:sp>
        <p:nvSpPr>
          <p:cNvPr id="32787" name="Text Box 19"/>
          <p:cNvSpPr txBox="1">
            <a:spLocks noChangeArrowheads="1"/>
          </p:cNvSpPr>
          <p:nvPr/>
        </p:nvSpPr>
        <p:spPr bwMode="auto">
          <a:xfrm>
            <a:off x="4343400" y="4343400"/>
            <a:ext cx="396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a:spcBef>
                <a:spcPct val="50000"/>
              </a:spcBef>
            </a:pPr>
            <a:r>
              <a:rPr lang="en-US" altLang="en-US" sz="2000">
                <a:latin typeface="Arial" panose="020B0604020202020204" pitchFamily="34" charset="0"/>
              </a:rPr>
              <a:t>Goal:  Maturity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9"/>
                                        </p:tgtEl>
                                        <p:attrNameLst>
                                          <p:attrName>style.visibility</p:attrName>
                                        </p:attrNameLst>
                                      </p:cBhvr>
                                      <p:to>
                                        <p:strVal val="visible"/>
                                      </p:to>
                                    </p:set>
                                    <p:anim calcmode="lin" valueType="num">
                                      <p:cBhvr additive="base">
                                        <p:cTn id="7" dur="500" fill="hold"/>
                                        <p:tgtEl>
                                          <p:spTgt spid="32779"/>
                                        </p:tgtEl>
                                        <p:attrNameLst>
                                          <p:attrName>ppt_x</p:attrName>
                                        </p:attrNameLst>
                                      </p:cBhvr>
                                      <p:tavLst>
                                        <p:tav tm="0">
                                          <p:val>
                                            <p:strVal val="#ppt_x"/>
                                          </p:val>
                                        </p:tav>
                                        <p:tav tm="100000">
                                          <p:val>
                                            <p:strVal val="#ppt_x"/>
                                          </p:val>
                                        </p:tav>
                                      </p:tavLst>
                                    </p:anim>
                                    <p:anim calcmode="lin" valueType="num">
                                      <p:cBhvr additive="base">
                                        <p:cTn id="8" dur="500" fill="hold"/>
                                        <p:tgtEl>
                                          <p:spTgt spid="3277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2780"/>
                                        </p:tgtEl>
                                        <p:attrNameLst>
                                          <p:attrName>style.visibility</p:attrName>
                                        </p:attrNameLst>
                                      </p:cBhvr>
                                      <p:to>
                                        <p:strVal val="visible"/>
                                      </p:to>
                                    </p:set>
                                    <p:anim calcmode="lin" valueType="num">
                                      <p:cBhvr additive="base">
                                        <p:cTn id="13" dur="500" fill="hold"/>
                                        <p:tgtEl>
                                          <p:spTgt spid="32780"/>
                                        </p:tgtEl>
                                        <p:attrNameLst>
                                          <p:attrName>ppt_x</p:attrName>
                                        </p:attrNameLst>
                                      </p:cBhvr>
                                      <p:tavLst>
                                        <p:tav tm="0">
                                          <p:val>
                                            <p:strVal val="#ppt_x"/>
                                          </p:val>
                                        </p:tav>
                                        <p:tav tm="100000">
                                          <p:val>
                                            <p:strVal val="#ppt_x"/>
                                          </p:val>
                                        </p:tav>
                                      </p:tavLst>
                                    </p:anim>
                                    <p:anim calcmode="lin" valueType="num">
                                      <p:cBhvr additive="base">
                                        <p:cTn id="14" dur="500" fill="hold"/>
                                        <p:tgtEl>
                                          <p:spTgt spid="3278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2781"/>
                                        </p:tgtEl>
                                        <p:attrNameLst>
                                          <p:attrName>style.visibility</p:attrName>
                                        </p:attrNameLst>
                                      </p:cBhvr>
                                      <p:to>
                                        <p:strVal val="visible"/>
                                      </p:to>
                                    </p:set>
                                    <p:anim calcmode="lin" valueType="num">
                                      <p:cBhvr additive="base">
                                        <p:cTn id="19" dur="500" fill="hold"/>
                                        <p:tgtEl>
                                          <p:spTgt spid="32781"/>
                                        </p:tgtEl>
                                        <p:attrNameLst>
                                          <p:attrName>ppt_x</p:attrName>
                                        </p:attrNameLst>
                                      </p:cBhvr>
                                      <p:tavLst>
                                        <p:tav tm="0">
                                          <p:val>
                                            <p:strVal val="#ppt_x"/>
                                          </p:val>
                                        </p:tav>
                                        <p:tav tm="100000">
                                          <p:val>
                                            <p:strVal val="#ppt_x"/>
                                          </p:val>
                                        </p:tav>
                                      </p:tavLst>
                                    </p:anim>
                                    <p:anim calcmode="lin" valueType="num">
                                      <p:cBhvr additive="base">
                                        <p:cTn id="20" dur="500" fill="hold"/>
                                        <p:tgtEl>
                                          <p:spTgt spid="3278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2782"/>
                                        </p:tgtEl>
                                        <p:attrNameLst>
                                          <p:attrName>style.visibility</p:attrName>
                                        </p:attrNameLst>
                                      </p:cBhvr>
                                      <p:to>
                                        <p:strVal val="visible"/>
                                      </p:to>
                                    </p:set>
                                    <p:anim calcmode="lin" valueType="num">
                                      <p:cBhvr additive="base">
                                        <p:cTn id="25" dur="500" fill="hold"/>
                                        <p:tgtEl>
                                          <p:spTgt spid="32782"/>
                                        </p:tgtEl>
                                        <p:attrNameLst>
                                          <p:attrName>ppt_x</p:attrName>
                                        </p:attrNameLst>
                                      </p:cBhvr>
                                      <p:tavLst>
                                        <p:tav tm="0">
                                          <p:val>
                                            <p:strVal val="#ppt_x"/>
                                          </p:val>
                                        </p:tav>
                                        <p:tav tm="100000">
                                          <p:val>
                                            <p:strVal val="#ppt_x"/>
                                          </p:val>
                                        </p:tav>
                                      </p:tavLst>
                                    </p:anim>
                                    <p:anim calcmode="lin" valueType="num">
                                      <p:cBhvr additive="base">
                                        <p:cTn id="26" dur="500" fill="hold"/>
                                        <p:tgtEl>
                                          <p:spTgt spid="3278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2783"/>
                                        </p:tgtEl>
                                        <p:attrNameLst>
                                          <p:attrName>style.visibility</p:attrName>
                                        </p:attrNameLst>
                                      </p:cBhvr>
                                      <p:to>
                                        <p:strVal val="visible"/>
                                      </p:to>
                                    </p:set>
                                    <p:anim calcmode="lin" valueType="num">
                                      <p:cBhvr additive="base">
                                        <p:cTn id="31" dur="500" fill="hold"/>
                                        <p:tgtEl>
                                          <p:spTgt spid="32783"/>
                                        </p:tgtEl>
                                        <p:attrNameLst>
                                          <p:attrName>ppt_x</p:attrName>
                                        </p:attrNameLst>
                                      </p:cBhvr>
                                      <p:tavLst>
                                        <p:tav tm="0">
                                          <p:val>
                                            <p:strVal val="#ppt_x"/>
                                          </p:val>
                                        </p:tav>
                                        <p:tav tm="100000">
                                          <p:val>
                                            <p:strVal val="#ppt_x"/>
                                          </p:val>
                                        </p:tav>
                                      </p:tavLst>
                                    </p:anim>
                                    <p:anim calcmode="lin" valueType="num">
                                      <p:cBhvr additive="base">
                                        <p:cTn id="32" dur="500" fill="hold"/>
                                        <p:tgtEl>
                                          <p:spTgt spid="32783"/>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2784"/>
                                        </p:tgtEl>
                                        <p:attrNameLst>
                                          <p:attrName>style.visibility</p:attrName>
                                        </p:attrNameLst>
                                      </p:cBhvr>
                                      <p:to>
                                        <p:strVal val="visible"/>
                                      </p:to>
                                    </p:set>
                                    <p:anim calcmode="lin" valueType="num">
                                      <p:cBhvr additive="base">
                                        <p:cTn id="37" dur="500" fill="hold"/>
                                        <p:tgtEl>
                                          <p:spTgt spid="32784"/>
                                        </p:tgtEl>
                                        <p:attrNameLst>
                                          <p:attrName>ppt_x</p:attrName>
                                        </p:attrNameLst>
                                      </p:cBhvr>
                                      <p:tavLst>
                                        <p:tav tm="0">
                                          <p:val>
                                            <p:strVal val="#ppt_x"/>
                                          </p:val>
                                        </p:tav>
                                        <p:tav tm="100000">
                                          <p:val>
                                            <p:strVal val="#ppt_x"/>
                                          </p:val>
                                        </p:tav>
                                      </p:tavLst>
                                    </p:anim>
                                    <p:anim calcmode="lin" valueType="num">
                                      <p:cBhvr additive="base">
                                        <p:cTn id="38" dur="500" fill="hold"/>
                                        <p:tgtEl>
                                          <p:spTgt spid="32784"/>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2785"/>
                                        </p:tgtEl>
                                        <p:attrNameLst>
                                          <p:attrName>style.visibility</p:attrName>
                                        </p:attrNameLst>
                                      </p:cBhvr>
                                      <p:to>
                                        <p:strVal val="visible"/>
                                      </p:to>
                                    </p:set>
                                    <p:anim calcmode="lin" valueType="num">
                                      <p:cBhvr additive="base">
                                        <p:cTn id="43" dur="500" fill="hold"/>
                                        <p:tgtEl>
                                          <p:spTgt spid="32785"/>
                                        </p:tgtEl>
                                        <p:attrNameLst>
                                          <p:attrName>ppt_x</p:attrName>
                                        </p:attrNameLst>
                                      </p:cBhvr>
                                      <p:tavLst>
                                        <p:tav tm="0">
                                          <p:val>
                                            <p:strVal val="#ppt_x"/>
                                          </p:val>
                                        </p:tav>
                                        <p:tav tm="100000">
                                          <p:val>
                                            <p:strVal val="#ppt_x"/>
                                          </p:val>
                                        </p:tav>
                                      </p:tavLst>
                                    </p:anim>
                                    <p:anim calcmode="lin" valueType="num">
                                      <p:cBhvr additive="base">
                                        <p:cTn id="44" dur="500" fill="hold"/>
                                        <p:tgtEl>
                                          <p:spTgt spid="32785"/>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2786"/>
                                        </p:tgtEl>
                                        <p:attrNameLst>
                                          <p:attrName>style.visibility</p:attrName>
                                        </p:attrNameLst>
                                      </p:cBhvr>
                                      <p:to>
                                        <p:strVal val="visible"/>
                                      </p:to>
                                    </p:set>
                                    <p:anim calcmode="lin" valueType="num">
                                      <p:cBhvr additive="base">
                                        <p:cTn id="49" dur="500" fill="hold"/>
                                        <p:tgtEl>
                                          <p:spTgt spid="32786"/>
                                        </p:tgtEl>
                                        <p:attrNameLst>
                                          <p:attrName>ppt_x</p:attrName>
                                        </p:attrNameLst>
                                      </p:cBhvr>
                                      <p:tavLst>
                                        <p:tav tm="0">
                                          <p:val>
                                            <p:strVal val="#ppt_x"/>
                                          </p:val>
                                        </p:tav>
                                        <p:tav tm="100000">
                                          <p:val>
                                            <p:strVal val="#ppt_x"/>
                                          </p:val>
                                        </p:tav>
                                      </p:tavLst>
                                    </p:anim>
                                    <p:anim calcmode="lin" valueType="num">
                                      <p:cBhvr additive="base">
                                        <p:cTn id="50" dur="500" fill="hold"/>
                                        <p:tgtEl>
                                          <p:spTgt spid="32786"/>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2787"/>
                                        </p:tgtEl>
                                        <p:attrNameLst>
                                          <p:attrName>style.visibility</p:attrName>
                                        </p:attrNameLst>
                                      </p:cBhvr>
                                      <p:to>
                                        <p:strVal val="visible"/>
                                      </p:to>
                                    </p:set>
                                    <p:anim calcmode="lin" valueType="num">
                                      <p:cBhvr additive="base">
                                        <p:cTn id="55" dur="500" fill="hold"/>
                                        <p:tgtEl>
                                          <p:spTgt spid="32787"/>
                                        </p:tgtEl>
                                        <p:attrNameLst>
                                          <p:attrName>ppt_x</p:attrName>
                                        </p:attrNameLst>
                                      </p:cBhvr>
                                      <p:tavLst>
                                        <p:tav tm="0">
                                          <p:val>
                                            <p:strVal val="#ppt_x"/>
                                          </p:val>
                                        </p:tav>
                                        <p:tav tm="100000">
                                          <p:val>
                                            <p:strVal val="#ppt_x"/>
                                          </p:val>
                                        </p:tav>
                                      </p:tavLst>
                                    </p:anim>
                                    <p:anim calcmode="lin" valueType="num">
                                      <p:cBhvr additive="base">
                                        <p:cTn id="56" dur="500" fill="hold"/>
                                        <p:tgtEl>
                                          <p:spTgt spid="327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9" grpId="0"/>
      <p:bldP spid="32780" grpId="0"/>
      <p:bldP spid="32781" grpId="0"/>
      <p:bldP spid="32782" grpId="0"/>
      <p:bldP spid="32783" grpId="0"/>
      <p:bldP spid="32784" grpId="0"/>
      <p:bldP spid="32785" grpId="0"/>
      <p:bldP spid="32786" grpId="0"/>
      <p:bldP spid="3278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538163" y="0"/>
            <a:ext cx="8605837" cy="803275"/>
          </a:xfrm>
        </p:spPr>
        <p:txBody>
          <a:bodyPr/>
          <a:lstStyle/>
          <a:p>
            <a:pPr eaLnBrk="1" hangingPunct="1"/>
            <a:r>
              <a:rPr lang="en-US" altLang="en-US" sz="2500" smtClean="0"/>
              <a:t>Understanding the Different Approaches</a:t>
            </a:r>
          </a:p>
        </p:txBody>
      </p:sp>
      <p:graphicFrame>
        <p:nvGraphicFramePr>
          <p:cNvPr id="2050" name="Object 3"/>
          <p:cNvGraphicFramePr>
            <a:graphicFrameLocks noChangeAspect="1"/>
          </p:cNvGraphicFramePr>
          <p:nvPr>
            <p:ph idx="1"/>
          </p:nvPr>
        </p:nvGraphicFramePr>
        <p:xfrm>
          <a:off x="2168525" y="0"/>
          <a:ext cx="6975475" cy="6962775"/>
        </p:xfrm>
        <a:graphic>
          <a:graphicData uri="http://schemas.openxmlformats.org/presentationml/2006/ole">
            <mc:AlternateContent xmlns:mc="http://schemas.openxmlformats.org/markup-compatibility/2006">
              <mc:Choice xmlns:v="urn:schemas-microsoft-com:vml" Requires="v">
                <p:oleObj spid="_x0000_s2057" name="Document" r:id="rId4" imgW="8787970" imgH="8795892" progId="Word.Document.8">
                  <p:embed/>
                </p:oleObj>
              </mc:Choice>
              <mc:Fallback>
                <p:oleObj name="Document" r:id="rId4" imgW="8787970" imgH="8795892"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8525" y="0"/>
                        <a:ext cx="6975475" cy="696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2" name="Text Box 4"/>
          <p:cNvSpPr txBox="1">
            <a:spLocks noChangeArrowheads="1"/>
          </p:cNvSpPr>
          <p:nvPr/>
        </p:nvSpPr>
        <p:spPr bwMode="auto">
          <a:xfrm>
            <a:off x="5791200" y="762000"/>
            <a:ext cx="2819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altLang="en-US" sz="1200">
                <a:latin typeface="Arial" panose="020B0604020202020204" pitchFamily="34" charset="0"/>
              </a:rPr>
              <a:t>Developed by Cathann A. Kress, Ph.D.</a:t>
            </a:r>
          </a:p>
        </p:txBody>
      </p:sp>
      <p:sp>
        <p:nvSpPr>
          <p:cNvPr id="2053" name="AutoShape 5"/>
          <p:cNvSpPr>
            <a:spLocks noChangeArrowheads="1"/>
          </p:cNvSpPr>
          <p:nvPr/>
        </p:nvSpPr>
        <p:spPr bwMode="auto">
          <a:xfrm>
            <a:off x="152400" y="2209800"/>
            <a:ext cx="1828800" cy="838200"/>
          </a:xfrm>
          <a:prstGeom prst="rightArrow">
            <a:avLst>
              <a:gd name="adj1" fmla="val 50000"/>
              <a:gd name="adj2" fmla="val 54545"/>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en-US"/>
          </a:p>
        </p:txBody>
      </p:sp>
      <p:sp>
        <p:nvSpPr>
          <p:cNvPr id="2054" name="AutoShape 6"/>
          <p:cNvSpPr>
            <a:spLocks noChangeArrowheads="1"/>
          </p:cNvSpPr>
          <p:nvPr/>
        </p:nvSpPr>
        <p:spPr bwMode="auto">
          <a:xfrm>
            <a:off x="228600" y="3810000"/>
            <a:ext cx="1752600" cy="1066800"/>
          </a:xfrm>
          <a:prstGeom prst="rightArrow">
            <a:avLst>
              <a:gd name="adj1" fmla="val 50000"/>
              <a:gd name="adj2" fmla="val 41071"/>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en-US"/>
          </a:p>
        </p:txBody>
      </p:sp>
      <p:sp>
        <p:nvSpPr>
          <p:cNvPr id="2055" name="Text Box 7"/>
          <p:cNvSpPr txBox="1">
            <a:spLocks noChangeArrowheads="1"/>
          </p:cNvSpPr>
          <p:nvPr/>
        </p:nvSpPr>
        <p:spPr bwMode="auto">
          <a:xfrm>
            <a:off x="152400" y="2438400"/>
            <a:ext cx="167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altLang="en-US">
                <a:latin typeface="Arial" panose="020B0604020202020204" pitchFamily="34" charset="0"/>
              </a:rPr>
              <a:t>EDUCATION</a:t>
            </a:r>
          </a:p>
        </p:txBody>
      </p:sp>
      <p:sp>
        <p:nvSpPr>
          <p:cNvPr id="2056" name="Text Box 8"/>
          <p:cNvSpPr txBox="1">
            <a:spLocks noChangeArrowheads="1"/>
          </p:cNvSpPr>
          <p:nvPr/>
        </p:nvSpPr>
        <p:spPr bwMode="auto">
          <a:xfrm>
            <a:off x="304800" y="4114800"/>
            <a:ext cx="18288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altLang="en-US" sz="1400">
                <a:latin typeface="Arial" panose="020B0604020202020204" pitchFamily="34" charset="0"/>
              </a:rPr>
              <a:t>YOUTH DEVELOPMENT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Line 2"/>
          <p:cNvSpPr>
            <a:spLocks noChangeShapeType="1"/>
          </p:cNvSpPr>
          <p:nvPr/>
        </p:nvSpPr>
        <p:spPr bwMode="auto">
          <a:xfrm flipV="1">
            <a:off x="457200" y="2209800"/>
            <a:ext cx="8504238" cy="0"/>
          </a:xfrm>
          <a:prstGeom prst="line">
            <a:avLst/>
          </a:prstGeom>
          <a:noFill/>
          <a:ln w="762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3074" name="Object 3"/>
          <p:cNvGraphicFramePr>
            <a:graphicFrameLocks noChangeAspect="1"/>
          </p:cNvGraphicFramePr>
          <p:nvPr/>
        </p:nvGraphicFramePr>
        <p:xfrm flipH="1">
          <a:off x="685800" y="1752600"/>
          <a:ext cx="731838" cy="914400"/>
        </p:xfrm>
        <a:graphic>
          <a:graphicData uri="http://schemas.openxmlformats.org/presentationml/2006/ole">
            <mc:AlternateContent xmlns:mc="http://schemas.openxmlformats.org/markup-compatibility/2006">
              <mc:Choice xmlns:v="urn:schemas-microsoft-com:vml" Requires="v">
                <p:oleObj spid="_x0000_s3092" r:id="rId4" imgW="5357813" imgH="3992563" progId="MS_ClipArt_Gallery">
                  <p:embed/>
                </p:oleObj>
              </mc:Choice>
              <mc:Fallback>
                <p:oleObj r:id="rId4" imgW="5357813" imgH="3992563" progId="MS_ClipArt_Gallery">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685800" y="1752600"/>
                        <a:ext cx="731838"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4"/>
          <p:cNvGraphicFramePr>
            <a:graphicFrameLocks noChangeAspect="1"/>
          </p:cNvGraphicFramePr>
          <p:nvPr/>
        </p:nvGraphicFramePr>
        <p:xfrm flipH="1">
          <a:off x="5486400" y="1828800"/>
          <a:ext cx="731838" cy="914400"/>
        </p:xfrm>
        <a:graphic>
          <a:graphicData uri="http://schemas.openxmlformats.org/presentationml/2006/ole">
            <mc:AlternateContent xmlns:mc="http://schemas.openxmlformats.org/markup-compatibility/2006">
              <mc:Choice xmlns:v="urn:schemas-microsoft-com:vml" Requires="v">
                <p:oleObj spid="_x0000_s3093" r:id="rId6" imgW="5357813" imgH="3992563" progId="MS_ClipArt_Gallery">
                  <p:embed/>
                </p:oleObj>
              </mc:Choice>
              <mc:Fallback>
                <p:oleObj r:id="rId6" imgW="5357813" imgH="3992563" progId="MS_ClipArt_Gallery">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5486400" y="1828800"/>
                        <a:ext cx="731838"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5"/>
          <p:cNvGraphicFramePr>
            <a:graphicFrameLocks noChangeAspect="1"/>
          </p:cNvGraphicFramePr>
          <p:nvPr/>
        </p:nvGraphicFramePr>
        <p:xfrm flipH="1">
          <a:off x="3276600" y="1981200"/>
          <a:ext cx="731838" cy="914400"/>
        </p:xfrm>
        <a:graphic>
          <a:graphicData uri="http://schemas.openxmlformats.org/presentationml/2006/ole">
            <mc:AlternateContent xmlns:mc="http://schemas.openxmlformats.org/markup-compatibility/2006">
              <mc:Choice xmlns:v="urn:schemas-microsoft-com:vml" Requires="v">
                <p:oleObj spid="_x0000_s3094" r:id="rId7" imgW="5357813" imgH="3992563" progId="MS_ClipArt_Gallery">
                  <p:embed/>
                </p:oleObj>
              </mc:Choice>
              <mc:Fallback>
                <p:oleObj r:id="rId7" imgW="5357813" imgH="3992563" progId="MS_ClipArt_Gallery">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3276600" y="1981200"/>
                        <a:ext cx="731838"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7" name="Object 6"/>
          <p:cNvGraphicFramePr>
            <a:graphicFrameLocks noChangeAspect="1"/>
          </p:cNvGraphicFramePr>
          <p:nvPr/>
        </p:nvGraphicFramePr>
        <p:xfrm>
          <a:off x="7848600" y="3124200"/>
          <a:ext cx="914400" cy="1774825"/>
        </p:xfrm>
        <a:graphic>
          <a:graphicData uri="http://schemas.openxmlformats.org/presentationml/2006/ole">
            <mc:AlternateContent xmlns:mc="http://schemas.openxmlformats.org/markup-compatibility/2006">
              <mc:Choice xmlns:v="urn:schemas-microsoft-com:vml" Requires="v">
                <p:oleObj spid="_x0000_s3095" r:id="rId8" imgW="5614988" imgH="3162300" progId="MS_ClipArt_Gallery">
                  <p:embed/>
                </p:oleObj>
              </mc:Choice>
              <mc:Fallback>
                <p:oleObj r:id="rId8" imgW="5614988" imgH="3162300" progId="MS_ClipArt_Gallery">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t="47881" r="47885"/>
                      <a:stretch>
                        <a:fillRect/>
                      </a:stretch>
                    </p:blipFill>
                    <p:spPr bwMode="auto">
                      <a:xfrm>
                        <a:off x="7848600" y="3124200"/>
                        <a:ext cx="914400" cy="177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0" name="WordArt 7"/>
          <p:cNvSpPr>
            <a:spLocks noChangeArrowheads="1" noChangeShapeType="1" noTextEdit="1"/>
          </p:cNvSpPr>
          <p:nvPr/>
        </p:nvSpPr>
        <p:spPr bwMode="auto">
          <a:xfrm>
            <a:off x="304800" y="5638800"/>
            <a:ext cx="8474075" cy="822325"/>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panose="020B0A04020102020204" pitchFamily="34" charset="0"/>
              </a:rPr>
              <a:t>The Adolescent Timeline</a:t>
            </a:r>
          </a:p>
        </p:txBody>
      </p:sp>
      <p:sp>
        <p:nvSpPr>
          <p:cNvPr id="3081" name="Line 8"/>
          <p:cNvSpPr>
            <a:spLocks noChangeShapeType="1"/>
          </p:cNvSpPr>
          <p:nvPr/>
        </p:nvSpPr>
        <p:spPr bwMode="auto">
          <a:xfrm flipV="1">
            <a:off x="381000" y="5029200"/>
            <a:ext cx="8504238" cy="0"/>
          </a:xfrm>
          <a:prstGeom prst="line">
            <a:avLst/>
          </a:prstGeom>
          <a:noFill/>
          <a:ln w="762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2" name="Rectangle 9"/>
          <p:cNvSpPr>
            <a:spLocks noChangeArrowheads="1"/>
          </p:cNvSpPr>
          <p:nvPr/>
        </p:nvSpPr>
        <p:spPr bwMode="auto">
          <a:xfrm>
            <a:off x="-1068388" y="1441450"/>
            <a:ext cx="1289051"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sz="1000">
                <a:ea typeface="Times New Roman" panose="02020603050405020304" pitchFamily="18" charset="0"/>
                <a:cs typeface="Tahoma" panose="020B0604030504040204" pitchFamily="34" charset="0"/>
              </a:rPr>
              <a:t/>
            </a:r>
            <a:br>
              <a:rPr lang="en-US" altLang="en-US" sz="1000">
                <a:ea typeface="Times New Roman" panose="02020603050405020304" pitchFamily="18" charset="0"/>
                <a:cs typeface="Tahoma" panose="020B0604030504040204" pitchFamily="34" charset="0"/>
              </a:rPr>
            </a:br>
            <a:r>
              <a:rPr lang="en-US" altLang="en-US" sz="1200">
                <a:ea typeface="Times New Roman" panose="02020603050405020304" pitchFamily="18" charset="0"/>
                <a:cs typeface="Tahoma" panose="020B0604030504040204" pitchFamily="34" charset="0"/>
              </a:rPr>
              <a:t>	    </a:t>
            </a:r>
            <a:endParaRPr lang="en-US" altLang="en-US" sz="1100">
              <a:latin typeface="Arial" panose="020B0604020202020204" pitchFamily="34" charset="0"/>
              <a:ea typeface="Times New Roman" panose="02020603050405020304" pitchFamily="18" charset="0"/>
              <a:cs typeface="Tahoma" panose="020B0604030504040204" pitchFamily="34" charset="0"/>
            </a:endParaRPr>
          </a:p>
          <a:p>
            <a:endParaRPr lang="en-US" altLang="en-US">
              <a:latin typeface="Arial" panose="020B0604020202020204" pitchFamily="34" charset="0"/>
              <a:ea typeface="Times New Roman" panose="02020603050405020304" pitchFamily="18" charset="0"/>
              <a:cs typeface="Tahoma" panose="020B0604030504040204" pitchFamily="34" charset="0"/>
            </a:endParaRPr>
          </a:p>
        </p:txBody>
      </p:sp>
      <p:sp>
        <p:nvSpPr>
          <p:cNvPr id="3083" name="Rectangle 10"/>
          <p:cNvSpPr>
            <a:spLocks noChangeArrowheads="1"/>
          </p:cNvSpPr>
          <p:nvPr/>
        </p:nvSpPr>
        <p:spPr bwMode="auto">
          <a:xfrm>
            <a:off x="-1068388" y="2143125"/>
            <a:ext cx="18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sz="1000">
                <a:ea typeface="Times New Roman" panose="02020603050405020304" pitchFamily="18" charset="0"/>
                <a:cs typeface="Tahoma" panose="020B0604030504040204" pitchFamily="34" charset="0"/>
              </a:rPr>
              <a:t/>
            </a:r>
            <a:br>
              <a:rPr lang="en-US" altLang="en-US" sz="1000">
                <a:ea typeface="Times New Roman" panose="02020603050405020304" pitchFamily="18" charset="0"/>
                <a:cs typeface="Tahoma" panose="020B0604030504040204" pitchFamily="34" charset="0"/>
              </a:rPr>
            </a:br>
            <a:endParaRPr lang="en-US" altLang="en-US">
              <a:latin typeface="Arial" panose="020B0604020202020204" pitchFamily="34" charset="0"/>
              <a:ea typeface="Times New Roman" panose="02020603050405020304" pitchFamily="18" charset="0"/>
              <a:cs typeface="Tahoma" panose="020B0604030504040204" pitchFamily="34" charset="0"/>
            </a:endParaRPr>
          </a:p>
        </p:txBody>
      </p:sp>
      <p:sp>
        <p:nvSpPr>
          <p:cNvPr id="3084" name="Rectangle 11"/>
          <p:cNvSpPr>
            <a:spLocks noChangeArrowheads="1"/>
          </p:cNvSpPr>
          <p:nvPr/>
        </p:nvSpPr>
        <p:spPr bwMode="auto">
          <a:xfrm>
            <a:off x="-1068388" y="2662238"/>
            <a:ext cx="18415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sz="1100">
                <a:latin typeface="Arial" panose="020B0604020202020204" pitchFamily="34" charset="0"/>
              </a:rPr>
              <a:t/>
            </a:r>
            <a:br>
              <a:rPr lang="en-US" altLang="en-US" sz="1100">
                <a:latin typeface="Arial" panose="020B0604020202020204" pitchFamily="34" charset="0"/>
              </a:rPr>
            </a:br>
            <a:endParaRPr lang="en-US" altLang="en-US">
              <a:latin typeface="Arial" panose="020B0604020202020204" pitchFamily="34" charset="0"/>
            </a:endParaRPr>
          </a:p>
          <a:p>
            <a:endParaRPr lang="en-US" altLang="en-US">
              <a:latin typeface="Arial" panose="020B0604020202020204" pitchFamily="34" charset="0"/>
            </a:endParaRPr>
          </a:p>
        </p:txBody>
      </p:sp>
      <p:sp>
        <p:nvSpPr>
          <p:cNvPr id="3085" name="Rectangle 12"/>
          <p:cNvSpPr>
            <a:spLocks noChangeArrowheads="1"/>
          </p:cNvSpPr>
          <p:nvPr/>
        </p:nvSpPr>
        <p:spPr bwMode="auto">
          <a:xfrm>
            <a:off x="457200" y="2895600"/>
            <a:ext cx="8289925"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a:ea typeface="Times New Roman" panose="02020603050405020304" pitchFamily="18" charset="0"/>
                <a:cs typeface="Tahoma" panose="020B0604030504040204" pitchFamily="34" charset="0"/>
              </a:rPr>
              <a:t>10    11   12    13    14   15    16     17    18    19    20    21   22    23   24   25</a:t>
            </a:r>
            <a:endParaRPr lang="en-US" altLang="en-US" sz="1100">
              <a:latin typeface="Arial" panose="020B0604020202020204" pitchFamily="34" charset="0"/>
              <a:ea typeface="Times New Roman" panose="02020603050405020304" pitchFamily="18" charset="0"/>
              <a:cs typeface="Tahoma" panose="020B0604030504040204" pitchFamily="34" charset="0"/>
            </a:endParaRPr>
          </a:p>
          <a:p>
            <a:r>
              <a:rPr lang="en-US" altLang="en-US">
                <a:ea typeface="Times New Roman" panose="02020603050405020304" pitchFamily="18" charset="0"/>
                <a:cs typeface="Tahoma" panose="020B0604030504040204" pitchFamily="34" charset="0"/>
              </a:rPr>
              <a:t>						</a:t>
            </a:r>
            <a:endParaRPr lang="en-US" altLang="en-US" sz="1100">
              <a:latin typeface="Arial" panose="020B0604020202020204" pitchFamily="34" charset="0"/>
              <a:ea typeface="Times New Roman" panose="02020603050405020304" pitchFamily="18" charset="0"/>
              <a:cs typeface="Tahoma" panose="020B0604030504040204" pitchFamily="34" charset="0"/>
            </a:endParaRPr>
          </a:p>
          <a:p>
            <a:endParaRPr lang="en-US" altLang="en-US">
              <a:latin typeface="Arial" panose="020B0604020202020204" pitchFamily="34" charset="0"/>
              <a:ea typeface="Times New Roman" panose="02020603050405020304" pitchFamily="18" charset="0"/>
              <a:cs typeface="Tahoma" panose="020B0604030504040204" pitchFamily="34" charset="0"/>
            </a:endParaRPr>
          </a:p>
        </p:txBody>
      </p:sp>
      <p:sp>
        <p:nvSpPr>
          <p:cNvPr id="3086" name="Rectangle 13"/>
          <p:cNvSpPr>
            <a:spLocks noChangeArrowheads="1"/>
          </p:cNvSpPr>
          <p:nvPr/>
        </p:nvSpPr>
        <p:spPr bwMode="auto">
          <a:xfrm>
            <a:off x="381000" y="3429000"/>
            <a:ext cx="69294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a:ea typeface="Times New Roman" panose="02020603050405020304" pitchFamily="18" charset="0"/>
                <a:cs typeface="Tahoma" panose="020B0604030504040204" pitchFamily="34" charset="0"/>
              </a:rPr>
              <a:t>		 </a:t>
            </a:r>
            <a:r>
              <a:rPr lang="en-US" altLang="en-US">
                <a:latin typeface="Arial" panose="020B0604020202020204" pitchFamily="34" charset="0"/>
                <a:ea typeface="Times New Roman" panose="02020603050405020304" pitchFamily="18" charset="0"/>
                <a:cs typeface="Tahoma" panose="020B0604030504040204" pitchFamily="34" charset="0"/>
              </a:rPr>
              <a:t>Age at which financial </a:t>
            </a:r>
            <a:r>
              <a:rPr lang="en-US" altLang="en-US">
                <a:ea typeface="Times New Roman" panose="02020603050405020304" pitchFamily="18" charset="0"/>
                <a:cs typeface="Tahoma" panose="020B0604030504040204" pitchFamily="34" charset="0"/>
              </a:rPr>
              <a:t>independence is reached.</a:t>
            </a:r>
            <a:endParaRPr lang="en-US" altLang="en-US">
              <a:latin typeface="Arial" panose="020B0604020202020204" pitchFamily="34" charset="0"/>
              <a:ea typeface="Times New Roman" panose="02020603050405020304" pitchFamily="18" charset="0"/>
              <a:cs typeface="Tahoma" panose="020B0604030504040204" pitchFamily="34" charset="0"/>
            </a:endParaRPr>
          </a:p>
          <a:p>
            <a:endParaRPr lang="en-US" altLang="en-US">
              <a:latin typeface="Arial" panose="020B0604020202020204" pitchFamily="34" charset="0"/>
              <a:ea typeface="Times New Roman" panose="02020603050405020304" pitchFamily="18" charset="0"/>
              <a:cs typeface="Tahoma" panose="020B0604030504040204" pitchFamily="34" charset="0"/>
            </a:endParaRPr>
          </a:p>
        </p:txBody>
      </p:sp>
      <p:sp>
        <p:nvSpPr>
          <p:cNvPr id="3087" name="Rectangle 14"/>
          <p:cNvSpPr>
            <a:spLocks noChangeArrowheads="1"/>
          </p:cNvSpPr>
          <p:nvPr/>
        </p:nvSpPr>
        <p:spPr bwMode="auto">
          <a:xfrm>
            <a:off x="609600" y="4495800"/>
            <a:ext cx="8177213" cy="106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a:latin typeface="Arial" panose="020B0604020202020204" pitchFamily="34" charset="0"/>
              </a:rPr>
              <a:t/>
            </a:r>
            <a:br>
              <a:rPr lang="en-US" altLang="en-US">
                <a:latin typeface="Arial" panose="020B0604020202020204" pitchFamily="34" charset="0"/>
              </a:rPr>
            </a:br>
            <a:endParaRPr lang="en-US" altLang="en-US">
              <a:latin typeface="Arial" panose="020B0604020202020204" pitchFamily="34" charset="0"/>
            </a:endParaRPr>
          </a:p>
          <a:p>
            <a:r>
              <a:rPr lang="en-US" altLang="en-US" sz="1000">
                <a:ea typeface="Times New Roman" panose="02020603050405020304" pitchFamily="18" charset="0"/>
                <a:cs typeface="Tahoma" panose="020B0604030504040204" pitchFamily="34" charset="0"/>
              </a:rPr>
              <a:t>Prepared by Cathann A. Kress, Ph.D., National 4-H Headquarters, CSREES, USDA.  For more information, contact your county extension office.</a:t>
            </a:r>
            <a:endParaRPr lang="en-US" altLang="en-US" sz="1100">
              <a:latin typeface="Arial" panose="020B0604020202020204" pitchFamily="34" charset="0"/>
            </a:endParaRPr>
          </a:p>
          <a:p>
            <a:endParaRPr lang="en-US" altLang="en-US">
              <a:latin typeface="Arial" panose="020B0604020202020204" pitchFamily="34" charset="0"/>
            </a:endParaRPr>
          </a:p>
        </p:txBody>
      </p:sp>
      <p:sp>
        <p:nvSpPr>
          <p:cNvPr id="3088" name="Text Box 15"/>
          <p:cNvSpPr txBox="1">
            <a:spLocks noChangeArrowheads="1"/>
          </p:cNvSpPr>
          <p:nvPr/>
        </p:nvSpPr>
        <p:spPr bwMode="auto">
          <a:xfrm>
            <a:off x="228600" y="685800"/>
            <a:ext cx="228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en-US" altLang="en-US">
                <a:latin typeface="Arial" panose="020B0604020202020204" pitchFamily="34" charset="0"/>
              </a:rPr>
              <a:t>Puberty        (physical maturity). </a:t>
            </a:r>
          </a:p>
        </p:txBody>
      </p:sp>
      <p:sp>
        <p:nvSpPr>
          <p:cNvPr id="3089" name="Text Box 16"/>
          <p:cNvSpPr txBox="1">
            <a:spLocks noChangeArrowheads="1"/>
          </p:cNvSpPr>
          <p:nvPr/>
        </p:nvSpPr>
        <p:spPr bwMode="auto">
          <a:xfrm>
            <a:off x="2667000" y="685800"/>
            <a:ext cx="2286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en-US" altLang="en-US">
                <a:latin typeface="Arial" panose="020B0604020202020204" pitchFamily="34" charset="0"/>
              </a:rPr>
              <a:t>Cognitive (thinking) maturity, when youth can handle abstract concepts.</a:t>
            </a:r>
          </a:p>
        </p:txBody>
      </p:sp>
      <p:sp>
        <p:nvSpPr>
          <p:cNvPr id="3090" name="Text Box 17"/>
          <p:cNvSpPr txBox="1">
            <a:spLocks noChangeArrowheads="1"/>
          </p:cNvSpPr>
          <p:nvPr/>
        </p:nvSpPr>
        <p:spPr bwMode="auto">
          <a:xfrm>
            <a:off x="5105400" y="838200"/>
            <a:ext cx="3733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en-US">
                <a:latin typeface="Arial" panose="020B0604020202020204" pitchFamily="34" charset="0"/>
              </a:rPr>
              <a:t>Social maturity, when youth is able to manage emotions and relationships consistently.</a:t>
            </a:r>
          </a:p>
        </p:txBody>
      </p:sp>
      <p:graphicFrame>
        <p:nvGraphicFramePr>
          <p:cNvPr id="3078" name="Object 18"/>
          <p:cNvGraphicFramePr>
            <a:graphicFrameLocks noChangeAspect="1"/>
          </p:cNvGraphicFramePr>
          <p:nvPr/>
        </p:nvGraphicFramePr>
        <p:xfrm>
          <a:off x="7086600" y="3200400"/>
          <a:ext cx="669925" cy="685800"/>
        </p:xfrm>
        <a:graphic>
          <a:graphicData uri="http://schemas.openxmlformats.org/presentationml/2006/ole">
            <mc:AlternateContent xmlns:mc="http://schemas.openxmlformats.org/markup-compatibility/2006">
              <mc:Choice xmlns:v="urn:schemas-microsoft-com:vml" Requires="v">
                <p:oleObj spid="_x0000_s3096" r:id="rId10" imgW="5614988" imgH="3162300" progId="MS_ClipArt_Gallery">
                  <p:embed/>
                </p:oleObj>
              </mc:Choice>
              <mc:Fallback>
                <p:oleObj r:id="rId10" imgW="5614988" imgH="3162300" progId="MS_ClipArt_Gallery">
                  <p:embed/>
                  <p:pic>
                    <p:nvPicPr>
                      <p:cNvPr id="0" name="Object 18"/>
                      <p:cNvPicPr>
                        <a:picLocks noChangeAspect="1" noChangeArrowheads="1"/>
                      </p:cNvPicPr>
                      <p:nvPr/>
                    </p:nvPicPr>
                    <p:blipFill>
                      <a:blip r:embed="rId9">
                        <a:extLst>
                          <a:ext uri="{28A0092B-C50C-407E-A947-70E740481C1C}">
                            <a14:useLocalDpi xmlns:a14="http://schemas.microsoft.com/office/drawing/2010/main" val="0"/>
                          </a:ext>
                        </a:extLst>
                      </a:blip>
                      <a:srcRect t="47881" r="47885"/>
                      <a:stretch>
                        <a:fillRect/>
                      </a:stretch>
                    </p:blipFill>
                    <p:spPr bwMode="auto">
                      <a:xfrm>
                        <a:off x="7086600" y="3200400"/>
                        <a:ext cx="669925"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91" name="Rectangle 19"/>
          <p:cNvSpPr>
            <a:spLocks noChangeArrowheads="1"/>
          </p:cNvSpPr>
          <p:nvPr/>
        </p:nvSpPr>
        <p:spPr bwMode="auto">
          <a:xfrm>
            <a:off x="457200" y="4343400"/>
            <a:ext cx="76660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altLang="en-US">
                <a:ea typeface="Times New Roman" panose="02020603050405020304" pitchFamily="18" charset="0"/>
                <a:cs typeface="Tahoma" panose="020B0604030504040204" pitchFamily="34" charset="0"/>
              </a:rPr>
              <a:t>		 </a:t>
            </a:r>
            <a:r>
              <a:rPr lang="en-US" altLang="en-US">
                <a:latin typeface="Arial" panose="020B0604020202020204" pitchFamily="34" charset="0"/>
                <a:ea typeface="Times New Roman" panose="02020603050405020304" pitchFamily="18" charset="0"/>
                <a:cs typeface="Tahoma" panose="020B0604030504040204" pitchFamily="34" charset="0"/>
              </a:rPr>
              <a:t>Age at which reasoning centers in brain reach maturity</a:t>
            </a:r>
            <a:r>
              <a:rPr lang="en-US" altLang="en-US">
                <a:ea typeface="Times New Roman" panose="02020603050405020304" pitchFamily="18" charset="0"/>
                <a:cs typeface="Tahoma" panose="020B0604030504040204" pitchFamily="34" charset="0"/>
              </a:rPr>
              <a:t>.</a:t>
            </a:r>
            <a:endParaRPr lang="en-US" altLang="en-US">
              <a:latin typeface="Arial" panose="020B0604020202020204" pitchFamily="34" charset="0"/>
              <a:ea typeface="Times New Roman" panose="02020603050405020304" pitchFamily="18" charset="0"/>
              <a:cs typeface="Tahoma" panose="020B0604030504040204" pitchFamily="34" charset="0"/>
            </a:endParaRPr>
          </a:p>
          <a:p>
            <a:endParaRPr lang="en-US" altLang="en-US">
              <a:latin typeface="Arial" panose="020B0604020202020204" pitchFamily="34" charset="0"/>
              <a:ea typeface="Times New Roman" panose="02020603050405020304" pitchFamily="18"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z="7200" smtClean="0"/>
              <a:t>Meaning Making</a:t>
            </a:r>
          </a:p>
        </p:txBody>
      </p:sp>
      <p:sp>
        <p:nvSpPr>
          <p:cNvPr id="53251" name="Rectangle 3"/>
          <p:cNvSpPr>
            <a:spLocks noGrp="1" noChangeArrowheads="1"/>
          </p:cNvSpPr>
          <p:nvPr>
            <p:ph type="body" idx="1"/>
          </p:nvPr>
        </p:nvSpPr>
        <p:spPr/>
        <p:txBody>
          <a:bodyPr/>
          <a:lstStyle/>
          <a:p>
            <a:pPr eaLnBrk="1" hangingPunct="1"/>
            <a:r>
              <a:rPr lang="en-US" altLang="en-US" smtClean="0"/>
              <a:t>Explore “Frames” for understanding youth;</a:t>
            </a:r>
          </a:p>
          <a:p>
            <a:pPr eaLnBrk="1" hangingPunct="1"/>
            <a:r>
              <a:rPr lang="en-US" altLang="en-US" smtClean="0"/>
              <a:t>Explore Frameworks related to youth development and how we use them;</a:t>
            </a:r>
          </a:p>
          <a:p>
            <a:pPr eaLnBrk="1" hangingPunct="1"/>
            <a:r>
              <a:rPr lang="en-US" altLang="en-US" smtClean="0"/>
              <a:t>Consider Extension’s role in assisting others to use frameworks in productive ways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dissolve">
                                      <p:cBhvr>
                                        <p:cTn id="7" dur="500"/>
                                        <p:tgtEl>
                                          <p:spTgt spid="53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dissolve">
                                      <p:cBhvr>
                                        <p:cTn id="12" dur="500"/>
                                        <p:tgtEl>
                                          <p:spTgt spid="532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Effect transition="in" filter="dissolve">
                                      <p:cBhvr>
                                        <p:cTn id="17"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MCj0411244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2725" y="1704975"/>
            <a:ext cx="3638550" cy="344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11" name="Rectangle 2"/>
          <p:cNvSpPr>
            <a:spLocks noGrp="1" noChangeArrowheads="1"/>
          </p:cNvSpPr>
          <p:nvPr>
            <p:ph type="title" idx="4294967295"/>
          </p:nvPr>
        </p:nvSpPr>
        <p:spPr>
          <a:xfrm>
            <a:off x="619125" y="655638"/>
            <a:ext cx="7981950" cy="803275"/>
          </a:xfrm>
        </p:spPr>
        <p:txBody>
          <a:bodyPr/>
          <a:lstStyle/>
          <a:p>
            <a:pPr eaLnBrk="1" hangingPunct="1"/>
            <a:r>
              <a:rPr lang="en-US" altLang="en-US" sz="3000" smtClean="0"/>
              <a:t>Content/Context in Youth Outreach</a:t>
            </a:r>
          </a:p>
        </p:txBody>
      </p:sp>
      <p:grpSp>
        <p:nvGrpSpPr>
          <p:cNvPr id="2" name="Diagram 3"/>
          <p:cNvGrpSpPr>
            <a:grpSpLocks noChangeAspect="1"/>
          </p:cNvGrpSpPr>
          <p:nvPr/>
        </p:nvGrpSpPr>
        <p:grpSpPr bwMode="auto">
          <a:xfrm>
            <a:off x="533400" y="1219200"/>
            <a:ext cx="7696200" cy="5435600"/>
            <a:chOff x="600" y="1553"/>
            <a:chExt cx="4595" cy="3744"/>
          </a:xfrm>
        </p:grpSpPr>
        <p:graphicFrame>
          <p:nvGraphicFramePr>
            <p:cNvPr id="10" name="Diagram 9"/>
            <p:cNvGraphicFramePr/>
            <p:nvPr/>
          </p:nvGraphicFramePr>
          <p:xfrm>
            <a:off x="600" y="1553"/>
            <a:ext cx="4595" cy="3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Box 9"/>
            <p:cNvSpPr txBox="1">
              <a:spLocks noChangeArrowheads="1"/>
            </p:cNvSpPr>
            <p:nvPr/>
          </p:nvSpPr>
          <p:spPr bwMode="auto">
            <a:xfrm>
              <a:off x="1749" y="3094"/>
              <a:ext cx="1194" cy="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ahoma" panose="020B0604030504040204" pitchFamily="34" charset="0"/>
                </a:rPr>
                <a:t>Science, Engineering &amp; Technology</a:t>
              </a:r>
            </a:p>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ahoma" panose="020B0604030504040204" pitchFamily="34" charset="0"/>
                </a:rPr>
                <a:t>Healthy Living</a:t>
              </a:r>
            </a:p>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ahoma" panose="020B0604030504040204" pitchFamily="34" charset="0"/>
                </a:rPr>
                <a:t>Citizenship</a:t>
              </a:r>
            </a:p>
            <a:p>
              <a:pPr marL="0" marR="0" lvl="0" indent="0" algn="l" defTabSz="914400" rtl="0" eaLnBrk="1" fontAlgn="base" latinLnBrk="0" hangingPunct="1">
                <a:lnSpc>
                  <a:spcPct val="100000"/>
                </a:lnSpc>
                <a:spcBef>
                  <a:spcPct val="50000"/>
                </a:spcBef>
                <a:spcAft>
                  <a:spcPct val="0"/>
                </a:spcAft>
                <a:buClrTx/>
                <a:buSzTx/>
                <a:buFontTx/>
                <a:buNone/>
                <a:tabLst/>
              </a:pPr>
              <a:endParaRPr kumimoji="0" lang="en-US" altLang="en-US" sz="1200" b="0" i="0" u="none" strike="noStrike" cap="none" normalizeH="0" baseline="0" smtClean="0">
                <a:ln>
                  <a:noFill/>
                </a:ln>
                <a:solidFill>
                  <a:schemeClr val="tx1"/>
                </a:solidFill>
                <a:effectLst/>
                <a:latin typeface="Tahoma" panose="020B0604030504040204" pitchFamily="34" charset="0"/>
              </a:endParaRPr>
            </a:p>
          </p:txBody>
        </p:sp>
        <p:sp>
          <p:nvSpPr>
            <p:cNvPr id="4" name="Text Box 10"/>
            <p:cNvSpPr txBox="1">
              <a:spLocks noChangeArrowheads="1"/>
            </p:cNvSpPr>
            <p:nvPr/>
          </p:nvSpPr>
          <p:spPr bwMode="auto">
            <a:xfrm>
              <a:off x="3725" y="2347"/>
              <a:ext cx="1240" cy="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r" defTabSz="914400" rtl="0" eaLnBrk="1" fontAlgn="base" latinLnBrk="0" hangingPunct="1">
                <a:lnSpc>
                  <a:spcPct val="100000"/>
                </a:lnSpc>
                <a:spcBef>
                  <a:spcPct val="5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Tahoma" panose="020B0604030504040204" pitchFamily="34" charset="0"/>
                </a:rPr>
                <a:t>CONTEXT</a:t>
              </a:r>
            </a:p>
          </p:txBody>
        </p:sp>
        <p:sp>
          <p:nvSpPr>
            <p:cNvPr id="5" name="Text Box 11"/>
            <p:cNvSpPr txBox="1">
              <a:spLocks noChangeArrowheads="1"/>
            </p:cNvSpPr>
            <p:nvPr/>
          </p:nvSpPr>
          <p:spPr bwMode="auto">
            <a:xfrm>
              <a:off x="2116" y="3789"/>
              <a:ext cx="828" cy="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altLang="en-US" sz="1800" b="0" i="0" u="none" strike="noStrike" cap="none" normalizeH="0" baseline="0" smtClean="0">
                  <a:ln>
                    <a:noFill/>
                  </a:ln>
                  <a:solidFill>
                    <a:srgbClr val="866E14"/>
                  </a:solidFill>
                  <a:effectLst/>
                  <a:latin typeface="Arial" panose="020B0604020202020204" pitchFamily="34" charset="0"/>
                </a:rPr>
                <a:t>Afterschool </a:t>
              </a:r>
            </a:p>
          </p:txBody>
        </p:sp>
        <p:sp>
          <p:nvSpPr>
            <p:cNvPr id="6" name="Text Box 12"/>
            <p:cNvSpPr txBox="1">
              <a:spLocks noChangeArrowheads="1"/>
            </p:cNvSpPr>
            <p:nvPr/>
          </p:nvSpPr>
          <p:spPr bwMode="auto">
            <a:xfrm>
              <a:off x="2668" y="3291"/>
              <a:ext cx="505"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altLang="en-US" sz="1800" b="0" i="0" u="none" strike="noStrike" cap="none" normalizeH="0" baseline="0" smtClean="0">
                  <a:ln>
                    <a:noFill/>
                  </a:ln>
                  <a:solidFill>
                    <a:srgbClr val="866E14"/>
                  </a:solidFill>
                  <a:effectLst/>
                  <a:latin typeface="Arial" panose="020B0604020202020204" pitchFamily="34" charset="0"/>
                </a:rPr>
                <a:t>Clubs</a:t>
              </a:r>
            </a:p>
          </p:txBody>
        </p:sp>
        <p:sp>
          <p:nvSpPr>
            <p:cNvPr id="7" name="Text Box 13"/>
            <p:cNvSpPr txBox="1">
              <a:spLocks noChangeArrowheads="1"/>
            </p:cNvSpPr>
            <p:nvPr/>
          </p:nvSpPr>
          <p:spPr bwMode="auto">
            <a:xfrm>
              <a:off x="3035" y="3789"/>
              <a:ext cx="828" cy="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altLang="en-US" sz="1800" b="0" i="0" u="none" strike="noStrike" cap="none" normalizeH="0" baseline="0" smtClean="0">
                  <a:ln>
                    <a:noFill/>
                  </a:ln>
                  <a:solidFill>
                    <a:srgbClr val="866E14"/>
                  </a:solidFill>
                  <a:effectLst/>
                  <a:latin typeface="Arial" panose="020B0604020202020204" pitchFamily="34" charset="0"/>
                </a:rPr>
                <a:t>Camps</a:t>
              </a:r>
            </a:p>
          </p:txBody>
        </p:sp>
        <p:sp>
          <p:nvSpPr>
            <p:cNvPr id="8" name="Line 14"/>
            <p:cNvSpPr>
              <a:spLocks noChangeShapeType="1"/>
            </p:cNvSpPr>
            <p:nvPr/>
          </p:nvSpPr>
          <p:spPr bwMode="auto">
            <a:xfrm flipH="1" flipV="1">
              <a:off x="4230" y="4038"/>
              <a:ext cx="1" cy="19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endParaRPr lang="en-US"/>
            </a:p>
          </p:txBody>
        </p:sp>
        <p:sp>
          <p:nvSpPr>
            <p:cNvPr id="9" name="Line 15"/>
            <p:cNvSpPr>
              <a:spLocks noChangeShapeType="1"/>
            </p:cNvSpPr>
            <p:nvPr/>
          </p:nvSpPr>
          <p:spPr bwMode="auto">
            <a:xfrm flipH="1" flipV="1">
              <a:off x="2898" y="4038"/>
              <a:ext cx="1" cy="19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endParaRPr lang="en-US"/>
            </a:p>
          </p:txBody>
        </p:sp>
      </p:grpSp>
      <p:sp>
        <p:nvSpPr>
          <p:cNvPr id="4112" name="Text Box 16"/>
          <p:cNvSpPr txBox="1">
            <a:spLocks noChangeArrowheads="1"/>
          </p:cNvSpPr>
          <p:nvPr/>
        </p:nvSpPr>
        <p:spPr bwMode="auto">
          <a:xfrm>
            <a:off x="4114800" y="3200400"/>
            <a:ext cx="16764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spcBef>
                <a:spcPct val="50000"/>
              </a:spcBef>
            </a:pPr>
            <a:r>
              <a:rPr lang="en-US" altLang="en-US" sz="1200"/>
              <a:t>Belonging</a:t>
            </a:r>
          </a:p>
          <a:p>
            <a:pPr algn="r" eaLnBrk="1" hangingPunct="1">
              <a:spcBef>
                <a:spcPct val="50000"/>
              </a:spcBef>
            </a:pPr>
            <a:r>
              <a:rPr lang="en-US" altLang="en-US" sz="1200"/>
              <a:t>Mastery</a:t>
            </a:r>
          </a:p>
          <a:p>
            <a:pPr algn="r" eaLnBrk="1" hangingPunct="1">
              <a:spcBef>
                <a:spcPct val="50000"/>
              </a:spcBef>
            </a:pPr>
            <a:r>
              <a:rPr lang="en-US" altLang="en-US" sz="1200"/>
              <a:t>Independence</a:t>
            </a:r>
          </a:p>
          <a:p>
            <a:pPr algn="r" eaLnBrk="1" hangingPunct="1">
              <a:spcBef>
                <a:spcPct val="50000"/>
              </a:spcBef>
            </a:pPr>
            <a:r>
              <a:rPr lang="en-US" altLang="en-US" sz="1200"/>
              <a:t>Generosity</a:t>
            </a:r>
          </a:p>
          <a:p>
            <a:pPr algn="r" eaLnBrk="1" hangingPunct="1">
              <a:spcBef>
                <a:spcPct val="50000"/>
              </a:spcBef>
            </a:pPr>
            <a:endParaRPr lang="en-US" altLang="en-US" sz="1200"/>
          </a:p>
        </p:txBody>
      </p:sp>
      <p:sp>
        <p:nvSpPr>
          <p:cNvPr id="4113" name="Text Box 17"/>
          <p:cNvSpPr txBox="1">
            <a:spLocks noChangeArrowheads="1"/>
          </p:cNvSpPr>
          <p:nvPr/>
        </p:nvSpPr>
        <p:spPr bwMode="auto">
          <a:xfrm>
            <a:off x="838200" y="21336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en-US" sz="2400"/>
              <a:t>CONTENT</a:t>
            </a:r>
          </a:p>
        </p:txBody>
      </p:sp>
      <p:sp>
        <p:nvSpPr>
          <p:cNvPr id="4114" name="Text Box 18"/>
          <p:cNvSpPr txBox="1">
            <a:spLocks noChangeArrowheads="1"/>
          </p:cNvSpPr>
          <p:nvPr/>
        </p:nvSpPr>
        <p:spPr bwMode="auto">
          <a:xfrm>
            <a:off x="762000" y="45720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altLang="en-US">
                <a:solidFill>
                  <a:srgbClr val="866E14"/>
                </a:solidFill>
                <a:latin typeface="Arial" panose="020B0604020202020204" pitchFamily="34" charset="0"/>
              </a:rPr>
              <a:t>School Enrichment </a:t>
            </a:r>
          </a:p>
        </p:txBody>
      </p:sp>
      <p:sp>
        <p:nvSpPr>
          <p:cNvPr id="37907" name="Text Box 19"/>
          <p:cNvSpPr txBox="1">
            <a:spLocks noChangeArrowheads="1"/>
          </p:cNvSpPr>
          <p:nvPr/>
        </p:nvSpPr>
        <p:spPr bwMode="auto">
          <a:xfrm>
            <a:off x="838200" y="5105400"/>
            <a:ext cx="6858000" cy="779463"/>
          </a:xfrm>
          <a:prstGeom prst="rect">
            <a:avLst/>
          </a:prstGeom>
          <a:noFill/>
          <a:ln w="9525">
            <a:noFill/>
            <a:miter lim="800000"/>
            <a:headEnd/>
            <a:tailEnd/>
          </a:ln>
          <a:effectLst/>
        </p:spPr>
        <p:txBody>
          <a:bodyPr>
            <a:spAutoFit/>
          </a:bodyPr>
          <a:lstStyle/>
          <a:p>
            <a:pPr>
              <a:spcBef>
                <a:spcPct val="50000"/>
              </a:spcBef>
              <a:defRPr/>
            </a:pPr>
            <a:r>
              <a:rPr lang="en-US">
                <a:effectLst>
                  <a:outerShdw blurRad="38100" dist="38100" dir="2700000" algn="tl">
                    <a:srgbClr val="C0C0C0"/>
                  </a:outerShdw>
                </a:effectLst>
              </a:rPr>
              <a:t>High Content                  High Content                   High Context</a:t>
            </a:r>
          </a:p>
          <a:p>
            <a:pPr>
              <a:spcBef>
                <a:spcPct val="50000"/>
              </a:spcBef>
              <a:defRPr/>
            </a:pPr>
            <a:r>
              <a:rPr lang="en-US">
                <a:effectLst>
                  <a:outerShdw blurRad="38100" dist="38100" dir="2700000" algn="tl">
                    <a:srgbClr val="C0C0C0"/>
                  </a:outerShdw>
                </a:effectLst>
              </a:rPr>
              <a:t>Low Context                   High Context                   Low Content</a:t>
            </a:r>
          </a:p>
        </p:txBody>
      </p:sp>
      <p:sp>
        <p:nvSpPr>
          <p:cNvPr id="4116" name="Line 20"/>
          <p:cNvSpPr>
            <a:spLocks noChangeShapeType="1"/>
          </p:cNvSpPr>
          <p:nvPr/>
        </p:nvSpPr>
        <p:spPr bwMode="auto">
          <a:xfrm flipH="1" flipV="1">
            <a:off x="1447800" y="48768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7909" name="Text Box 21"/>
          <p:cNvSpPr txBox="1">
            <a:spLocks noChangeArrowheads="1"/>
          </p:cNvSpPr>
          <p:nvPr/>
        </p:nvSpPr>
        <p:spPr bwMode="auto">
          <a:xfrm>
            <a:off x="609600" y="6469063"/>
            <a:ext cx="8534400" cy="244475"/>
          </a:xfrm>
          <a:prstGeom prst="rect">
            <a:avLst/>
          </a:prstGeom>
          <a:noFill/>
          <a:ln w="9525">
            <a:noFill/>
            <a:miter lim="800000"/>
            <a:headEnd/>
            <a:tailEnd/>
          </a:ln>
          <a:effectLst/>
        </p:spPr>
        <p:txBody>
          <a:bodyPr>
            <a:spAutoFit/>
          </a:bodyPr>
          <a:lstStyle/>
          <a:p>
            <a:pPr>
              <a:spcBef>
                <a:spcPct val="50000"/>
              </a:spcBef>
              <a:defRPr/>
            </a:pPr>
            <a:r>
              <a:rPr lang="en-US" sz="1000">
                <a:effectLst>
                  <a:outerShdw blurRad="38100" dist="38100" dir="2700000" algn="tl">
                    <a:srgbClr val="C0C0C0"/>
                  </a:outerShdw>
                </a:effectLst>
              </a:rPr>
              <a:t>Developed by Cathann A. Kress, National 4-H Headquarters, CSREES, USDA</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32" name="Rectangle 2"/>
          <p:cNvSpPr>
            <a:spLocks noGrp="1" noChangeArrowheads="1"/>
          </p:cNvSpPr>
          <p:nvPr>
            <p:ph type="title" idx="4294967295"/>
          </p:nvPr>
        </p:nvSpPr>
        <p:spPr>
          <a:xfrm>
            <a:off x="619125" y="655638"/>
            <a:ext cx="7981950" cy="803275"/>
          </a:xfrm>
        </p:spPr>
        <p:txBody>
          <a:bodyPr/>
          <a:lstStyle/>
          <a:p>
            <a:pPr eaLnBrk="1" hangingPunct="1"/>
            <a:r>
              <a:rPr lang="en-US" altLang="en-US" sz="3000" smtClean="0"/>
              <a:t>Content/Context and Life Skills </a:t>
            </a:r>
          </a:p>
        </p:txBody>
      </p:sp>
      <p:grpSp>
        <p:nvGrpSpPr>
          <p:cNvPr id="2" name="Diagram 3"/>
          <p:cNvGrpSpPr>
            <a:grpSpLocks noChangeAspect="1"/>
          </p:cNvGrpSpPr>
          <p:nvPr/>
        </p:nvGrpSpPr>
        <p:grpSpPr bwMode="auto">
          <a:xfrm>
            <a:off x="381000" y="914400"/>
            <a:ext cx="7620000" cy="5740400"/>
            <a:chOff x="600" y="1553"/>
            <a:chExt cx="4595" cy="3744"/>
          </a:xfrm>
        </p:grpSpPr>
        <p:graphicFrame>
          <p:nvGraphicFramePr>
            <p:cNvPr id="7" name="Diagram 6"/>
            <p:cNvGraphicFramePr/>
            <p:nvPr/>
          </p:nvGraphicFramePr>
          <p:xfrm>
            <a:off x="600" y="1553"/>
            <a:ext cx="4595" cy="3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Box 9"/>
            <p:cNvSpPr txBox="1">
              <a:spLocks noChangeArrowheads="1"/>
            </p:cNvSpPr>
            <p:nvPr/>
          </p:nvSpPr>
          <p:spPr bwMode="auto">
            <a:xfrm>
              <a:off x="1749" y="3094"/>
              <a:ext cx="1194" cy="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ahoma" panose="020B0604030504040204" pitchFamily="34" charset="0"/>
                </a:rPr>
                <a:t>Science, Engineering &amp; Technology</a:t>
              </a:r>
            </a:p>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ahoma" panose="020B0604030504040204" pitchFamily="34" charset="0"/>
                </a:rPr>
                <a:t>Healthy Living</a:t>
              </a:r>
            </a:p>
            <a:p>
              <a:pPr marL="0" marR="0" lvl="0" indent="0" algn="l" defTabSz="914400" rtl="0" eaLnBrk="1" fontAlgn="base" latinLnBrk="0" hangingPunct="1">
                <a:lnSpc>
                  <a:spcPct val="100000"/>
                </a:lnSpc>
                <a:spcBef>
                  <a:spcPct val="5000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Tahoma" panose="020B0604030504040204" pitchFamily="34" charset="0"/>
                </a:rPr>
                <a:t>Citizenship</a:t>
              </a:r>
            </a:p>
            <a:p>
              <a:pPr marL="0" marR="0" lvl="0" indent="0" algn="l" defTabSz="914400" rtl="0" eaLnBrk="1" fontAlgn="base" latinLnBrk="0" hangingPunct="1">
                <a:lnSpc>
                  <a:spcPct val="100000"/>
                </a:lnSpc>
                <a:spcBef>
                  <a:spcPct val="50000"/>
                </a:spcBef>
                <a:spcAft>
                  <a:spcPct val="0"/>
                </a:spcAft>
                <a:buClrTx/>
                <a:buSzTx/>
                <a:buFontTx/>
                <a:buNone/>
                <a:tabLst/>
              </a:pPr>
              <a:endParaRPr kumimoji="0" lang="en-US" altLang="en-US" sz="1200" b="0" i="0" u="none" strike="noStrike" cap="none" normalizeH="0" baseline="0" smtClean="0">
                <a:ln>
                  <a:noFill/>
                </a:ln>
                <a:solidFill>
                  <a:schemeClr val="tx1"/>
                </a:solidFill>
                <a:effectLst/>
                <a:latin typeface="Tahoma" panose="020B0604030504040204" pitchFamily="34" charset="0"/>
              </a:endParaRPr>
            </a:p>
          </p:txBody>
        </p:sp>
        <p:sp>
          <p:nvSpPr>
            <p:cNvPr id="4" name="Text Box 10"/>
            <p:cNvSpPr txBox="1">
              <a:spLocks noChangeArrowheads="1"/>
            </p:cNvSpPr>
            <p:nvPr/>
          </p:nvSpPr>
          <p:spPr bwMode="auto">
            <a:xfrm>
              <a:off x="3725" y="2348"/>
              <a:ext cx="1240" cy="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r" defTabSz="914400" rtl="0" eaLnBrk="1" fontAlgn="base" latinLnBrk="0" hangingPunct="1">
                <a:lnSpc>
                  <a:spcPct val="100000"/>
                </a:lnSpc>
                <a:spcBef>
                  <a:spcPct val="50000"/>
                </a:spcBef>
                <a:spcAft>
                  <a:spcPct val="0"/>
                </a:spcAft>
                <a:buClrTx/>
                <a:buSzTx/>
                <a:buFontTx/>
                <a:buNone/>
                <a:tabLst/>
              </a:pPr>
              <a:r>
                <a:rPr kumimoji="0" lang="en-US" altLang="en-US" sz="2400" b="0" i="0" u="none" strike="noStrike" cap="none" normalizeH="0" baseline="0" smtClean="0">
                  <a:ln>
                    <a:noFill/>
                  </a:ln>
                  <a:solidFill>
                    <a:schemeClr val="tx1"/>
                  </a:solidFill>
                  <a:effectLst/>
                  <a:latin typeface="Tahoma" panose="020B0604030504040204" pitchFamily="34" charset="0"/>
                </a:rPr>
                <a:t>CONTEXT</a:t>
              </a:r>
            </a:p>
          </p:txBody>
        </p:sp>
        <p:sp>
          <p:nvSpPr>
            <p:cNvPr id="5" name="Line 14"/>
            <p:cNvSpPr>
              <a:spLocks noChangeShapeType="1"/>
            </p:cNvSpPr>
            <p:nvPr/>
          </p:nvSpPr>
          <p:spPr bwMode="auto">
            <a:xfrm flipH="1" flipV="1">
              <a:off x="4230" y="4038"/>
              <a:ext cx="1" cy="19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endParaRPr lang="en-US"/>
            </a:p>
          </p:txBody>
        </p:sp>
        <p:sp>
          <p:nvSpPr>
            <p:cNvPr id="6" name="Line 15"/>
            <p:cNvSpPr>
              <a:spLocks noChangeShapeType="1"/>
            </p:cNvSpPr>
            <p:nvPr/>
          </p:nvSpPr>
          <p:spPr bwMode="auto">
            <a:xfrm flipH="1" flipV="1">
              <a:off x="2898" y="4038"/>
              <a:ext cx="1" cy="19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endParaRPr lang="en-US"/>
            </a:p>
          </p:txBody>
        </p:sp>
      </p:grpSp>
      <p:sp>
        <p:nvSpPr>
          <p:cNvPr id="5133" name="Text Box 16"/>
          <p:cNvSpPr txBox="1">
            <a:spLocks noChangeArrowheads="1"/>
          </p:cNvSpPr>
          <p:nvPr/>
        </p:nvSpPr>
        <p:spPr bwMode="auto">
          <a:xfrm>
            <a:off x="4191000" y="3200400"/>
            <a:ext cx="16764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spcBef>
                <a:spcPct val="50000"/>
              </a:spcBef>
            </a:pPr>
            <a:r>
              <a:rPr lang="en-US" altLang="en-US" sz="1200"/>
              <a:t>Belonging</a:t>
            </a:r>
          </a:p>
          <a:p>
            <a:pPr algn="r" eaLnBrk="1" hangingPunct="1">
              <a:spcBef>
                <a:spcPct val="50000"/>
              </a:spcBef>
            </a:pPr>
            <a:r>
              <a:rPr lang="en-US" altLang="en-US" sz="1200"/>
              <a:t>Mastery</a:t>
            </a:r>
          </a:p>
          <a:p>
            <a:pPr algn="r" eaLnBrk="1" hangingPunct="1">
              <a:spcBef>
                <a:spcPct val="50000"/>
              </a:spcBef>
            </a:pPr>
            <a:r>
              <a:rPr lang="en-US" altLang="en-US" sz="1200"/>
              <a:t>Independence</a:t>
            </a:r>
          </a:p>
          <a:p>
            <a:pPr algn="r" eaLnBrk="1" hangingPunct="1">
              <a:spcBef>
                <a:spcPct val="50000"/>
              </a:spcBef>
            </a:pPr>
            <a:r>
              <a:rPr lang="en-US" altLang="en-US" sz="1200"/>
              <a:t>Generosity</a:t>
            </a:r>
          </a:p>
          <a:p>
            <a:pPr algn="r" eaLnBrk="1" hangingPunct="1">
              <a:spcBef>
                <a:spcPct val="50000"/>
              </a:spcBef>
            </a:pPr>
            <a:endParaRPr lang="en-US" altLang="en-US" sz="1200"/>
          </a:p>
        </p:txBody>
      </p:sp>
      <p:sp>
        <p:nvSpPr>
          <p:cNvPr id="5134" name="Text Box 17"/>
          <p:cNvSpPr txBox="1">
            <a:spLocks noChangeArrowheads="1"/>
          </p:cNvSpPr>
          <p:nvPr/>
        </p:nvSpPr>
        <p:spPr bwMode="auto">
          <a:xfrm>
            <a:off x="838200" y="21336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en-US" sz="2400"/>
              <a:t>CONTENT</a:t>
            </a:r>
          </a:p>
        </p:txBody>
      </p:sp>
      <p:sp>
        <p:nvSpPr>
          <p:cNvPr id="39955" name="Text Box 19"/>
          <p:cNvSpPr txBox="1">
            <a:spLocks noChangeArrowheads="1"/>
          </p:cNvSpPr>
          <p:nvPr/>
        </p:nvSpPr>
        <p:spPr bwMode="auto">
          <a:xfrm>
            <a:off x="838200" y="5105400"/>
            <a:ext cx="6858000" cy="779463"/>
          </a:xfrm>
          <a:prstGeom prst="rect">
            <a:avLst/>
          </a:prstGeom>
          <a:noFill/>
          <a:ln w="9525">
            <a:noFill/>
            <a:miter lim="800000"/>
            <a:headEnd/>
            <a:tailEnd/>
          </a:ln>
          <a:effectLst/>
        </p:spPr>
        <p:txBody>
          <a:bodyPr>
            <a:spAutoFit/>
          </a:bodyPr>
          <a:lstStyle/>
          <a:p>
            <a:pPr>
              <a:spcBef>
                <a:spcPct val="50000"/>
              </a:spcBef>
              <a:defRPr/>
            </a:pPr>
            <a:r>
              <a:rPr lang="en-US">
                <a:effectLst>
                  <a:outerShdw blurRad="38100" dist="38100" dir="2700000" algn="tl">
                    <a:srgbClr val="C0C0C0"/>
                  </a:outerShdw>
                </a:effectLst>
              </a:rPr>
              <a:t>High Content                  High Content                   High Context</a:t>
            </a:r>
          </a:p>
          <a:p>
            <a:pPr>
              <a:spcBef>
                <a:spcPct val="50000"/>
              </a:spcBef>
              <a:defRPr/>
            </a:pPr>
            <a:r>
              <a:rPr lang="en-US">
                <a:effectLst>
                  <a:outerShdw blurRad="38100" dist="38100" dir="2700000" algn="tl">
                    <a:srgbClr val="C0C0C0"/>
                  </a:outerShdw>
                </a:effectLst>
              </a:rPr>
              <a:t>Low Context                   High Context                   Low Content</a:t>
            </a:r>
          </a:p>
        </p:txBody>
      </p:sp>
      <p:sp>
        <p:nvSpPr>
          <p:cNvPr id="5136" name="Line 20"/>
          <p:cNvSpPr>
            <a:spLocks noChangeShapeType="1"/>
          </p:cNvSpPr>
          <p:nvPr/>
        </p:nvSpPr>
        <p:spPr bwMode="auto">
          <a:xfrm flipH="1" flipV="1">
            <a:off x="1447800" y="48768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9957" name="Text Box 21"/>
          <p:cNvSpPr txBox="1">
            <a:spLocks noChangeArrowheads="1"/>
          </p:cNvSpPr>
          <p:nvPr/>
        </p:nvSpPr>
        <p:spPr bwMode="auto">
          <a:xfrm>
            <a:off x="609600" y="6469063"/>
            <a:ext cx="8534400" cy="244475"/>
          </a:xfrm>
          <a:prstGeom prst="rect">
            <a:avLst/>
          </a:prstGeom>
          <a:noFill/>
          <a:ln w="9525">
            <a:noFill/>
            <a:miter lim="800000"/>
            <a:headEnd/>
            <a:tailEnd/>
          </a:ln>
          <a:effectLst/>
        </p:spPr>
        <p:txBody>
          <a:bodyPr>
            <a:spAutoFit/>
          </a:bodyPr>
          <a:lstStyle/>
          <a:p>
            <a:pPr>
              <a:spcBef>
                <a:spcPct val="50000"/>
              </a:spcBef>
              <a:defRPr/>
            </a:pPr>
            <a:r>
              <a:rPr lang="en-US" sz="1000">
                <a:effectLst>
                  <a:outerShdw blurRad="38100" dist="38100" dir="2700000" algn="tl">
                    <a:srgbClr val="C0C0C0"/>
                  </a:outerShdw>
                </a:effectLst>
              </a:rPr>
              <a:t>Developed by Cathann A. Kress, National 4-H Headquarters, CSREES, USDA</a:t>
            </a:r>
          </a:p>
        </p:txBody>
      </p:sp>
      <p:sp>
        <p:nvSpPr>
          <p:cNvPr id="39958" name="Oval 22"/>
          <p:cNvSpPr>
            <a:spLocks noChangeArrowheads="1"/>
          </p:cNvSpPr>
          <p:nvPr/>
        </p:nvSpPr>
        <p:spPr bwMode="auto">
          <a:xfrm>
            <a:off x="2895600" y="2514600"/>
            <a:ext cx="2362200" cy="2209800"/>
          </a:xfrm>
          <a:prstGeom prst="ellipse">
            <a:avLst/>
          </a:prstGeom>
          <a:solidFill>
            <a:schemeClr val="accent2">
              <a:alpha val="28999"/>
            </a:schemeClr>
          </a:solidFill>
          <a:ln w="9525">
            <a:solidFill>
              <a:schemeClr val="accent2"/>
            </a:solidFill>
            <a:round/>
            <a:headEnd/>
            <a:tailEnd/>
          </a:ln>
          <a:effectLst/>
        </p:spPr>
        <p:txBody>
          <a:bodyPr wrap="none" anchor="ctr"/>
          <a:lstStyle/>
          <a:p>
            <a:pPr algn="ctr">
              <a:defRPr/>
            </a:pPr>
            <a:endParaRPr lang="en-US" sz="2400">
              <a:effectLst>
                <a:outerShdw blurRad="38100" dist="38100" dir="2700000" algn="tl">
                  <a:srgbClr val="000000"/>
                </a:outerShdw>
              </a:effectLst>
            </a:endParaRPr>
          </a:p>
        </p:txBody>
      </p:sp>
      <p:sp>
        <p:nvSpPr>
          <p:cNvPr id="39959" name="Text Box 23"/>
          <p:cNvSpPr txBox="1">
            <a:spLocks noChangeArrowheads="1"/>
          </p:cNvSpPr>
          <p:nvPr/>
        </p:nvSpPr>
        <p:spPr bwMode="auto">
          <a:xfrm>
            <a:off x="3505200" y="2743200"/>
            <a:ext cx="1447800" cy="457200"/>
          </a:xfrm>
          <a:prstGeom prst="rect">
            <a:avLst/>
          </a:prstGeom>
          <a:noFill/>
          <a:ln w="9525">
            <a:noFill/>
            <a:miter lim="800000"/>
            <a:headEnd/>
            <a:tailEnd/>
          </a:ln>
          <a:effectLst/>
        </p:spPr>
        <p:txBody>
          <a:bodyPr>
            <a:spAutoFit/>
          </a:bodyPr>
          <a:lstStyle/>
          <a:p>
            <a:pPr>
              <a:defRPr/>
            </a:pPr>
            <a:r>
              <a:rPr lang="en-US" sz="2400">
                <a:effectLst>
                  <a:outerShdw blurRad="38100" dist="38100" dir="2700000" algn="tl">
                    <a:srgbClr val="C0C0C0"/>
                  </a:outerShdw>
                </a:effectLst>
              </a:rPr>
              <a:t>Life Skills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Analogy for Youth Development</a:t>
            </a:r>
          </a:p>
        </p:txBody>
      </p:sp>
      <p:sp>
        <p:nvSpPr>
          <p:cNvPr id="25603" name="Rectangle 3"/>
          <p:cNvSpPr>
            <a:spLocks noGrp="1" noChangeArrowheads="1"/>
          </p:cNvSpPr>
          <p:nvPr>
            <p:ph type="body" idx="1"/>
          </p:nvPr>
        </p:nvSpPr>
        <p:spPr/>
        <p:txBody>
          <a:bodyPr/>
          <a:lstStyle/>
          <a:p>
            <a:pPr eaLnBrk="1" hangingPunct="1"/>
            <a:r>
              <a:rPr lang="en-US" altLang="en-US" smtClean="0"/>
              <a:t>Dale Blyth’s Analogy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smtClean="0"/>
              <a:t>A few frameworks…</a:t>
            </a:r>
          </a:p>
        </p:txBody>
      </p:sp>
      <p:sp>
        <p:nvSpPr>
          <p:cNvPr id="26627" name="Rectangle 3"/>
          <p:cNvSpPr>
            <a:spLocks noGrp="1" noChangeArrowheads="1"/>
          </p:cNvSpPr>
          <p:nvPr>
            <p:ph type="body" idx="1"/>
          </p:nvPr>
        </p:nvSpPr>
        <p:spPr/>
        <p:txBody>
          <a:bodyPr/>
          <a:lstStyle/>
          <a:p>
            <a:pPr eaLnBrk="1" hangingPunct="1"/>
            <a:r>
              <a:rPr lang="en-US" altLang="en-US" smtClean="0"/>
              <a:t>The 5 C’s</a:t>
            </a:r>
          </a:p>
          <a:p>
            <a:pPr eaLnBrk="1" hangingPunct="1"/>
            <a:r>
              <a:rPr lang="en-US" altLang="en-US" smtClean="0"/>
              <a:t>Search Institute’s 40 Assets</a:t>
            </a:r>
          </a:p>
          <a:p>
            <a:pPr eaLnBrk="1" hangingPunct="1"/>
            <a:r>
              <a:rPr lang="en-US" altLang="en-US" smtClean="0"/>
              <a:t>Circle of Courage</a:t>
            </a:r>
          </a:p>
          <a:p>
            <a:pPr eaLnBrk="1" hangingPunct="1"/>
            <a:r>
              <a:rPr lang="en-US" altLang="en-US" smtClean="0"/>
              <a:t>Brain Architecture</a:t>
            </a:r>
          </a:p>
          <a:p>
            <a:pPr eaLnBrk="1" hangingPunct="1"/>
            <a:r>
              <a:rPr lang="en-US" altLang="en-US" smtClean="0"/>
              <a:t>4-H Life Skills Wheel</a:t>
            </a:r>
          </a:p>
          <a:p>
            <a:pPr eaLnBrk="1" hangingPunct="1"/>
            <a:r>
              <a:rPr lang="en-US" altLang="en-US" smtClean="0"/>
              <a:t>America’s Promise</a:t>
            </a:r>
          </a:p>
          <a:p>
            <a:pPr eaLnBrk="1" hangingPunct="1"/>
            <a:endParaRPr lang="en-US" alt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b="1" smtClean="0"/>
              <a:t>YOUR FRAMEWORKS</a:t>
            </a:r>
          </a:p>
        </p:txBody>
      </p:sp>
      <p:sp>
        <p:nvSpPr>
          <p:cNvPr id="27651" name="Rectangle 3"/>
          <p:cNvSpPr>
            <a:spLocks noGrp="1" noChangeArrowheads="1"/>
          </p:cNvSpPr>
          <p:nvPr>
            <p:ph type="body" idx="1"/>
          </p:nvPr>
        </p:nvSpPr>
        <p:spPr/>
        <p:txBody>
          <a:bodyPr/>
          <a:lstStyle/>
          <a:p>
            <a:pPr eaLnBrk="1" hangingPunct="1">
              <a:buFontTx/>
              <a:buNone/>
            </a:pPr>
            <a:r>
              <a:rPr lang="en-US" altLang="en-US" smtClean="0"/>
              <a:t>Consider a framework you regularly use in your work:</a:t>
            </a:r>
          </a:p>
          <a:p>
            <a:pPr lvl="1" eaLnBrk="1" hangingPunct="1"/>
            <a:r>
              <a:rPr lang="en-US" altLang="en-US" smtClean="0"/>
              <a:t>What is the purpose of the framework?</a:t>
            </a:r>
          </a:p>
          <a:p>
            <a:pPr lvl="1" eaLnBrk="1" hangingPunct="1"/>
            <a:r>
              <a:rPr lang="en-US" altLang="en-US" smtClean="0"/>
              <a:t>What are its core elements?</a:t>
            </a:r>
          </a:p>
          <a:p>
            <a:pPr lvl="1" eaLnBrk="1" hangingPunct="1"/>
            <a:r>
              <a:rPr lang="en-US" altLang="en-US" smtClean="0"/>
              <a:t>What are the critical relationships it explains?</a:t>
            </a:r>
          </a:p>
          <a:p>
            <a:pPr lvl="1" eaLnBrk="1" hangingPunct="1"/>
            <a:r>
              <a:rPr lang="en-US" altLang="en-US" smtClean="0"/>
              <a:t>What is the underlying philosophy?</a:t>
            </a:r>
          </a:p>
          <a:p>
            <a:pPr lvl="1" eaLnBrk="1" hangingPunct="1"/>
            <a:r>
              <a:rPr lang="en-US" altLang="en-US" smtClean="0"/>
              <a:t>Who is the intended audience?</a:t>
            </a:r>
          </a:p>
          <a:p>
            <a:pPr lvl="1" eaLnBrk="1" hangingPunct="1"/>
            <a:endParaRPr lang="en-US" alt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MCj0411244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2725" y="1704975"/>
            <a:ext cx="3638550" cy="344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Framing “Youth” as a concept</a:t>
            </a:r>
          </a:p>
        </p:txBody>
      </p:sp>
      <p:sp>
        <p:nvSpPr>
          <p:cNvPr id="29699" name="Rectangle 5"/>
          <p:cNvSpPr>
            <a:spLocks noChangeArrowheads="1"/>
          </p:cNvSpPr>
          <p:nvPr/>
        </p:nvSpPr>
        <p:spPr bwMode="auto">
          <a:xfrm>
            <a:off x="762000" y="1828800"/>
            <a:ext cx="8001000" cy="367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20000"/>
              </a:spcBef>
            </a:pPr>
            <a:r>
              <a:rPr lang="en-US" altLang="en-US" sz="2800">
                <a:solidFill>
                  <a:schemeClr val="tx2"/>
                </a:solidFill>
              </a:rPr>
              <a:t>To make meaning out of the complex world, we all use mental shortcuts or frames.</a:t>
            </a:r>
          </a:p>
          <a:p>
            <a:pPr eaLnBrk="1" hangingPunct="1">
              <a:spcBef>
                <a:spcPct val="20000"/>
              </a:spcBef>
            </a:pPr>
            <a:endParaRPr lang="en-US" altLang="en-US" sz="2800">
              <a:solidFill>
                <a:schemeClr val="tx2"/>
              </a:solidFill>
            </a:endParaRPr>
          </a:p>
          <a:p>
            <a:pPr eaLnBrk="1" hangingPunct="1"/>
            <a:r>
              <a:rPr lang="en-US" altLang="en-US" sz="2800">
                <a:solidFill>
                  <a:schemeClr val="tx2"/>
                </a:solidFill>
              </a:rPr>
              <a:t>How might that impact how citizens view:</a:t>
            </a:r>
          </a:p>
          <a:p>
            <a:pPr eaLnBrk="1" hangingPunct="1"/>
            <a:r>
              <a:rPr lang="en-US" altLang="en-US" sz="2800">
                <a:solidFill>
                  <a:schemeClr val="tx2"/>
                </a:solidFill>
              </a:rPr>
              <a:t>	who they feel is responsible for youth?</a:t>
            </a:r>
          </a:p>
          <a:p>
            <a:pPr eaLnBrk="1" hangingPunct="1"/>
            <a:r>
              <a:rPr lang="en-US" altLang="en-US" sz="2800">
                <a:solidFill>
                  <a:schemeClr val="tx2"/>
                </a:solidFill>
              </a:rPr>
              <a:t>	what policies they might support?</a:t>
            </a:r>
          </a:p>
          <a:p>
            <a:pPr eaLnBrk="1" hangingPunct="1"/>
            <a:r>
              <a:rPr lang="en-US" altLang="en-US" sz="2800">
                <a:solidFill>
                  <a:schemeClr val="tx2"/>
                </a:solidFill>
              </a:rPr>
              <a:t>	amounts of funding they might allocate?</a:t>
            </a:r>
          </a:p>
          <a:p>
            <a:pPr eaLnBrk="1" hangingPunct="1">
              <a:spcBef>
                <a:spcPct val="20000"/>
              </a:spcBef>
            </a:pPr>
            <a:endParaRPr lang="en-US" altLang="en-US" sz="2800">
              <a:solidFill>
                <a:schemeClr val="tx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t>The “Pictures in our Heads”</a:t>
            </a:r>
          </a:p>
        </p:txBody>
      </p:sp>
      <p:sp>
        <p:nvSpPr>
          <p:cNvPr id="30723" name="Rectangle 3"/>
          <p:cNvSpPr>
            <a:spLocks noGrp="1" noChangeArrowheads="1"/>
          </p:cNvSpPr>
          <p:nvPr>
            <p:ph type="body" idx="1"/>
          </p:nvPr>
        </p:nvSpPr>
        <p:spPr>
          <a:xfrm>
            <a:off x="762000" y="1447800"/>
            <a:ext cx="7924800" cy="4343400"/>
          </a:xfrm>
        </p:spPr>
        <p:txBody>
          <a:bodyPr/>
          <a:lstStyle/>
          <a:p>
            <a:pPr eaLnBrk="1" hangingPunct="1">
              <a:buFontTx/>
              <a:buNone/>
            </a:pPr>
            <a:r>
              <a:rPr lang="en-US" altLang="en-US" smtClean="0"/>
              <a:t>What pictures do members of our society have about youth?</a:t>
            </a:r>
          </a:p>
        </p:txBody>
      </p:sp>
      <p:pic>
        <p:nvPicPr>
          <p:cNvPr id="30724" name="Picture 4" descr="MCj0396836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2362200"/>
            <a:ext cx="4562475" cy="346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t>Frameworks and Youth Development</a:t>
            </a:r>
          </a:p>
        </p:txBody>
      </p:sp>
      <p:sp>
        <p:nvSpPr>
          <p:cNvPr id="31747" name="Rectangle 3"/>
          <p:cNvSpPr>
            <a:spLocks noGrp="1" noChangeArrowheads="1"/>
          </p:cNvSpPr>
          <p:nvPr>
            <p:ph type="body" idx="1"/>
          </p:nvPr>
        </p:nvSpPr>
        <p:spPr>
          <a:xfrm>
            <a:off x="457200" y="1447800"/>
            <a:ext cx="8229600" cy="4343400"/>
          </a:xfrm>
        </p:spPr>
        <p:txBody>
          <a:bodyPr/>
          <a:lstStyle/>
          <a:p>
            <a:pPr eaLnBrk="1" hangingPunct="1"/>
            <a:r>
              <a:rPr lang="en-US" altLang="en-US" smtClean="0"/>
              <a:t>What do we know?</a:t>
            </a:r>
          </a:p>
        </p:txBody>
      </p:sp>
      <p:pic>
        <p:nvPicPr>
          <p:cNvPr id="23556" name="Picture 4" descr="columb6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981200"/>
            <a:ext cx="3381375" cy="263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8" name="Picture 6" descr="TSR-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1524000"/>
            <a:ext cx="3371850" cy="188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0" name="Picture 8" descr="260px-The_Suite_Life_Cover">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67400" y="3657600"/>
            <a:ext cx="2933700"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2" name="Picture 10" descr="Teen Vogue Cover Party">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57600" y="4876800"/>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3" name="Picture 11" descr="74401880_9c305a578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800" y="4648200"/>
            <a:ext cx="2590800"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3558"/>
                                        </p:tgtEl>
                                        <p:attrNameLst>
                                          <p:attrName>style.visibility</p:attrName>
                                        </p:attrNameLst>
                                      </p:cBhvr>
                                      <p:to>
                                        <p:strVal val="visible"/>
                                      </p:to>
                                    </p:set>
                                    <p:anim calcmode="lin" valueType="num">
                                      <p:cBhvr additive="base">
                                        <p:cTn id="7" dur="500" fill="hold"/>
                                        <p:tgtEl>
                                          <p:spTgt spid="23558"/>
                                        </p:tgtEl>
                                        <p:attrNameLst>
                                          <p:attrName>ppt_x</p:attrName>
                                        </p:attrNameLst>
                                      </p:cBhvr>
                                      <p:tavLst>
                                        <p:tav tm="0">
                                          <p:val>
                                            <p:strVal val="#ppt_x"/>
                                          </p:val>
                                        </p:tav>
                                        <p:tav tm="100000">
                                          <p:val>
                                            <p:strVal val="#ppt_x"/>
                                          </p:val>
                                        </p:tav>
                                      </p:tavLst>
                                    </p:anim>
                                    <p:anim calcmode="lin" valueType="num">
                                      <p:cBhvr additive="base">
                                        <p:cTn id="8" dur="500" fill="hold"/>
                                        <p:tgtEl>
                                          <p:spTgt spid="2355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nodeType="clickEffect">
                                  <p:stCondLst>
                                    <p:cond delay="0"/>
                                  </p:stCondLst>
                                  <p:childTnLst>
                                    <p:set>
                                      <p:cBhvr>
                                        <p:cTn id="12" dur="1" fill="hold">
                                          <p:stCondLst>
                                            <p:cond delay="0"/>
                                          </p:stCondLst>
                                        </p:cTn>
                                        <p:tgtEl>
                                          <p:spTgt spid="23562"/>
                                        </p:tgtEl>
                                        <p:attrNameLst>
                                          <p:attrName>style.visibility</p:attrName>
                                        </p:attrNameLst>
                                      </p:cBhvr>
                                      <p:to>
                                        <p:strVal val="visible"/>
                                      </p:to>
                                    </p:set>
                                    <p:animEffect transition="in" filter="box(in)">
                                      <p:cBhvr>
                                        <p:cTn id="13" dur="500"/>
                                        <p:tgtEl>
                                          <p:spTgt spid="2356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23560"/>
                                        </p:tgtEl>
                                        <p:attrNameLst>
                                          <p:attrName>style.visibility</p:attrName>
                                        </p:attrNameLst>
                                      </p:cBhvr>
                                      <p:to>
                                        <p:strVal val="visible"/>
                                      </p:to>
                                    </p:set>
                                    <p:animEffect transition="in" filter="checkerboard(across)">
                                      <p:cBhvr>
                                        <p:cTn id="18" dur="500"/>
                                        <p:tgtEl>
                                          <p:spTgt spid="2356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nodeType="clickEffect">
                                  <p:stCondLst>
                                    <p:cond delay="0"/>
                                  </p:stCondLst>
                                  <p:childTnLst>
                                    <p:set>
                                      <p:cBhvr>
                                        <p:cTn id="22" dur="1" fill="hold">
                                          <p:stCondLst>
                                            <p:cond delay="0"/>
                                          </p:stCondLst>
                                        </p:cTn>
                                        <p:tgtEl>
                                          <p:spTgt spid="23563"/>
                                        </p:tgtEl>
                                        <p:attrNameLst>
                                          <p:attrName>style.visibility</p:attrName>
                                        </p:attrNameLst>
                                      </p:cBhvr>
                                      <p:to>
                                        <p:strVal val="visible"/>
                                      </p:to>
                                    </p:set>
                                    <p:animEffect transition="in" filter="diamond(in)">
                                      <p:cBhvr>
                                        <p:cTn id="23" dur="2000"/>
                                        <p:tgtEl>
                                          <p:spTgt spid="2356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23556"/>
                                        </p:tgtEl>
                                        <p:attrNameLst>
                                          <p:attrName>style.visibility</p:attrName>
                                        </p:attrNameLst>
                                      </p:cBhvr>
                                      <p:to>
                                        <p:strVal val="visible"/>
                                      </p:to>
                                    </p:set>
                                    <p:animEffect transition="in" filter="box(in)">
                                      <p:cBhvr>
                                        <p:cTn id="28" dur="5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mtClean="0"/>
              <a:t>Making Information Make Sense</a:t>
            </a:r>
          </a:p>
        </p:txBody>
      </p:sp>
      <p:sp>
        <p:nvSpPr>
          <p:cNvPr id="55299" name="Rectangle 3"/>
          <p:cNvSpPr>
            <a:spLocks noGrp="1" noChangeArrowheads="1"/>
          </p:cNvSpPr>
          <p:nvPr>
            <p:ph type="body" idx="1"/>
          </p:nvPr>
        </p:nvSpPr>
        <p:spPr>
          <a:xfrm>
            <a:off x="457200" y="1752600"/>
            <a:ext cx="8229600" cy="4267200"/>
          </a:xfrm>
        </p:spPr>
        <p:txBody>
          <a:bodyPr/>
          <a:lstStyle/>
          <a:p>
            <a:pPr eaLnBrk="1" hangingPunct="1">
              <a:lnSpc>
                <a:spcPct val="90000"/>
              </a:lnSpc>
            </a:pPr>
            <a:r>
              <a:rPr lang="en-US" altLang="en-US" sz="2600" smtClean="0"/>
              <a:t>Conservative estimates show information is doubling every three years;</a:t>
            </a:r>
          </a:p>
          <a:p>
            <a:pPr eaLnBrk="1" hangingPunct="1">
              <a:lnSpc>
                <a:spcPct val="90000"/>
              </a:lnSpc>
            </a:pPr>
            <a:r>
              <a:rPr lang="en-US" altLang="en-US" sz="2600" smtClean="0"/>
              <a:t>That’s twice as much information every 1,100 days.</a:t>
            </a:r>
          </a:p>
          <a:p>
            <a:pPr eaLnBrk="1" hangingPunct="1">
              <a:lnSpc>
                <a:spcPct val="90000"/>
              </a:lnSpc>
            </a:pPr>
            <a:r>
              <a:rPr lang="en-US" altLang="en-US" sz="2600" smtClean="0"/>
              <a:t>In that time, the amount of information you’ll need to ignore, organize, translate, communicate, and build into solutions will double.</a:t>
            </a:r>
          </a:p>
          <a:p>
            <a:pPr eaLnBrk="1" hangingPunct="1">
              <a:lnSpc>
                <a:spcPct val="90000"/>
              </a:lnSpc>
            </a:pPr>
            <a:r>
              <a:rPr lang="en-US" altLang="en-US" sz="2600" smtClean="0"/>
              <a:t>Our biggest limitation is no longer our imagination.  It is our ability to order, make sense of, and connect everything demanding our attention- how we create clarity.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55299">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mtClean="0"/>
              <a:t>Public Conceptual Frames</a:t>
            </a:r>
          </a:p>
        </p:txBody>
      </p:sp>
      <p:sp>
        <p:nvSpPr>
          <p:cNvPr id="32771" name="Rectangle 3"/>
          <p:cNvSpPr>
            <a:spLocks noGrp="1" noChangeArrowheads="1"/>
          </p:cNvSpPr>
          <p:nvPr>
            <p:ph type="body" idx="1"/>
          </p:nvPr>
        </p:nvSpPr>
        <p:spPr>
          <a:xfrm>
            <a:off x="457200" y="1905000"/>
            <a:ext cx="8229600" cy="3140075"/>
          </a:xfrm>
        </p:spPr>
        <p:txBody>
          <a:bodyPr/>
          <a:lstStyle/>
          <a:p>
            <a:pPr eaLnBrk="1" hangingPunct="1">
              <a:buFontTx/>
              <a:buNone/>
            </a:pPr>
            <a:r>
              <a:rPr lang="en-US" altLang="en-US" smtClean="0"/>
              <a:t>A decade of research in the social and cognitive sciences strongly suggests that to effectively communicate persuasively about social issues requires an understanding of the conceptual frames ordinary citizens bring to any given policy discussion.</a:t>
            </a:r>
          </a:p>
        </p:txBody>
      </p:sp>
      <p:sp>
        <p:nvSpPr>
          <p:cNvPr id="32772" name="Text Box 4"/>
          <p:cNvSpPr txBox="1">
            <a:spLocks noChangeArrowheads="1"/>
          </p:cNvSpPr>
          <p:nvPr/>
        </p:nvSpPr>
        <p:spPr bwMode="auto">
          <a:xfrm>
            <a:off x="685800" y="5105400"/>
            <a:ext cx="8001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en-US">
                <a:latin typeface="Arial" panose="020B0604020202020204" pitchFamily="34" charset="0"/>
              </a:rPr>
              <a:t>Lochner, A. &amp; Nall Bales, S. (Winter 2006) Framing youth issues for public support.  In New Directions for Youth Development, 112, Wiley Periodicals.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Spin Doctors</a:t>
            </a:r>
          </a:p>
        </p:txBody>
      </p:sp>
      <p:sp>
        <p:nvSpPr>
          <p:cNvPr id="33795" name="Rectangle 3"/>
          <p:cNvSpPr>
            <a:spLocks noGrp="1" noChangeArrowheads="1"/>
          </p:cNvSpPr>
          <p:nvPr>
            <p:ph type="body" idx="1"/>
          </p:nvPr>
        </p:nvSpPr>
        <p:spPr/>
        <p:txBody>
          <a:bodyPr/>
          <a:lstStyle/>
          <a:p>
            <a:pPr eaLnBrk="1" hangingPunct="1"/>
            <a:r>
              <a:rPr lang="en-US" altLang="en-US" smtClean="0"/>
              <a:t>The media creates frameworks about youth</a:t>
            </a:r>
          </a:p>
          <a:p>
            <a:pPr eaLnBrk="1" hangingPunct="1"/>
            <a:r>
              <a:rPr lang="en-US" altLang="en-US" smtClean="0"/>
              <a:t>Fact-based or Frame-based?</a:t>
            </a:r>
          </a:p>
        </p:txBody>
      </p:sp>
      <p:pic>
        <p:nvPicPr>
          <p:cNvPr id="33796" name="Picture 4" descr="473523539_2b82cfd0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3048000"/>
            <a:ext cx="4343400" cy="279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smtClean="0"/>
              <a:t>Types of Frames</a:t>
            </a:r>
          </a:p>
        </p:txBody>
      </p:sp>
      <p:sp>
        <p:nvSpPr>
          <p:cNvPr id="34819" name="Rectangle 3"/>
          <p:cNvSpPr>
            <a:spLocks noGrp="1" noChangeArrowheads="1"/>
          </p:cNvSpPr>
          <p:nvPr>
            <p:ph type="body" idx="1"/>
          </p:nvPr>
        </p:nvSpPr>
        <p:spPr/>
        <p:txBody>
          <a:bodyPr/>
          <a:lstStyle/>
          <a:p>
            <a:pPr eaLnBrk="1" hangingPunct="1"/>
            <a:r>
              <a:rPr lang="en-US" altLang="en-US" smtClean="0"/>
              <a:t>Episodic</a:t>
            </a:r>
          </a:p>
          <a:p>
            <a:pPr eaLnBrk="1" hangingPunct="1"/>
            <a:r>
              <a:rPr lang="en-US" altLang="en-US" smtClean="0"/>
              <a:t>Thematic</a:t>
            </a:r>
          </a:p>
        </p:txBody>
      </p:sp>
      <p:sp>
        <p:nvSpPr>
          <p:cNvPr id="34820" name="Text Box 4"/>
          <p:cNvSpPr txBox="1">
            <a:spLocks noChangeArrowheads="1"/>
          </p:cNvSpPr>
          <p:nvPr/>
        </p:nvSpPr>
        <p:spPr bwMode="auto">
          <a:xfrm>
            <a:off x="685800" y="5105400"/>
            <a:ext cx="8001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en-US" altLang="en-US">
                <a:latin typeface="Arial" panose="020B0604020202020204" pitchFamily="34" charset="0"/>
              </a:rPr>
              <a:t>Lochner, A. &amp; Nall Bales, S. (Winter 2006) Framing youth issues for public support.  In New Directions for Youth Development, 112, Wiley Periodicals.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z="3400" b="1" smtClean="0"/>
              <a:t>CRITERIA FOR ASSESSING A FRAMEWORK</a:t>
            </a:r>
          </a:p>
        </p:txBody>
      </p:sp>
      <p:sp>
        <p:nvSpPr>
          <p:cNvPr id="35843" name="Rectangle 3"/>
          <p:cNvSpPr>
            <a:spLocks noGrp="1" noChangeArrowheads="1"/>
          </p:cNvSpPr>
          <p:nvPr>
            <p:ph type="body" idx="1"/>
          </p:nvPr>
        </p:nvSpPr>
        <p:spPr/>
        <p:txBody>
          <a:bodyPr/>
          <a:lstStyle/>
          <a:p>
            <a:pPr eaLnBrk="1" hangingPunct="1">
              <a:lnSpc>
                <a:spcPct val="90000"/>
              </a:lnSpc>
            </a:pPr>
            <a:r>
              <a:rPr lang="en-US" altLang="en-US" sz="2100" smtClean="0"/>
              <a:t>To what extent is it's </a:t>
            </a:r>
            <a:r>
              <a:rPr lang="en-US" altLang="en-US" sz="2100" u="sng" smtClean="0"/>
              <a:t>purpose</a:t>
            </a:r>
            <a:r>
              <a:rPr lang="en-US" altLang="en-US" sz="2100" smtClean="0"/>
              <a:t> consistent with your intended use?</a:t>
            </a:r>
          </a:p>
          <a:p>
            <a:pPr eaLnBrk="1" hangingPunct="1">
              <a:lnSpc>
                <a:spcPct val="90000"/>
              </a:lnSpc>
            </a:pPr>
            <a:r>
              <a:rPr lang="en-US" altLang="en-US" sz="2100" smtClean="0"/>
              <a:t>To what extent does the framework have </a:t>
            </a:r>
            <a:r>
              <a:rPr lang="en-US" altLang="en-US" sz="2100" u="sng" smtClean="0"/>
              <a:t>credibility</a:t>
            </a:r>
            <a:r>
              <a:rPr lang="en-US" altLang="en-US" sz="2100" smtClean="0"/>
              <a:t> overall but especially with your intended audience?</a:t>
            </a:r>
          </a:p>
          <a:p>
            <a:pPr eaLnBrk="1" hangingPunct="1">
              <a:lnSpc>
                <a:spcPct val="90000"/>
              </a:lnSpc>
            </a:pPr>
            <a:r>
              <a:rPr lang="en-US" altLang="en-US" sz="2100" smtClean="0"/>
              <a:t>To what extent is the framework </a:t>
            </a:r>
            <a:r>
              <a:rPr lang="en-US" altLang="en-US" sz="2100" u="sng" smtClean="0"/>
              <a:t>based on solid research</a:t>
            </a:r>
            <a:r>
              <a:rPr lang="en-US" altLang="en-US" sz="2100" smtClean="0"/>
              <a:t> that is relevant to your intended use?</a:t>
            </a:r>
          </a:p>
          <a:p>
            <a:pPr eaLnBrk="1" hangingPunct="1">
              <a:lnSpc>
                <a:spcPct val="90000"/>
              </a:lnSpc>
            </a:pPr>
            <a:r>
              <a:rPr lang="en-US" altLang="en-US" sz="2100" smtClean="0"/>
              <a:t>To what extent is the </a:t>
            </a:r>
            <a:r>
              <a:rPr lang="en-US" altLang="en-US" sz="2100" u="sng" smtClean="0"/>
              <a:t>philosophy</a:t>
            </a:r>
            <a:r>
              <a:rPr lang="en-US" altLang="en-US" sz="2100" smtClean="0"/>
              <a:t> behind the framework consistent with the philosophy of the work you are doing?</a:t>
            </a:r>
          </a:p>
          <a:p>
            <a:pPr eaLnBrk="1" hangingPunct="1">
              <a:lnSpc>
                <a:spcPct val="90000"/>
              </a:lnSpc>
            </a:pPr>
            <a:r>
              <a:rPr lang="en-US" altLang="en-US" sz="2100" smtClean="0"/>
              <a:t>To what extent will the framework likely lead to increased </a:t>
            </a:r>
            <a:r>
              <a:rPr lang="en-US" altLang="en-US" sz="2100" u="sng" smtClean="0"/>
              <a:t>understanding</a:t>
            </a:r>
            <a:r>
              <a:rPr lang="en-US" altLang="en-US" sz="2100" smtClean="0"/>
              <a:t> or desired </a:t>
            </a:r>
            <a:r>
              <a:rPr lang="en-US" altLang="en-US" sz="2100" u="sng" smtClean="0"/>
              <a:t>actions</a:t>
            </a:r>
            <a:r>
              <a:rPr lang="en-US" altLang="en-US" sz="2100" smtClean="0"/>
              <a:t>?</a:t>
            </a:r>
          </a:p>
          <a:p>
            <a:pPr eaLnBrk="1" hangingPunct="1">
              <a:lnSpc>
                <a:spcPct val="90000"/>
              </a:lnSpc>
            </a:pPr>
            <a:r>
              <a:rPr lang="en-US" altLang="en-US" sz="2100" smtClean="0"/>
              <a:t>To what extent can the framework guide </a:t>
            </a:r>
            <a:r>
              <a:rPr lang="en-US" altLang="en-US" sz="2100" u="sng" smtClean="0"/>
              <a:t>accountability</a:t>
            </a:r>
            <a:r>
              <a:rPr lang="en-US" altLang="en-US" sz="2100" smtClean="0"/>
              <a:t> efforts?  Is there a set of assessment tools one can use?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sz="3400" b="1" smtClean="0"/>
              <a:t>CRITERIA FOR ASSESSING A FRAMEWORK</a:t>
            </a:r>
          </a:p>
        </p:txBody>
      </p:sp>
      <p:sp>
        <p:nvSpPr>
          <p:cNvPr id="36867" name="Rectangle 3"/>
          <p:cNvSpPr>
            <a:spLocks noGrp="1" noChangeArrowheads="1"/>
          </p:cNvSpPr>
          <p:nvPr>
            <p:ph type="body" idx="1"/>
          </p:nvPr>
        </p:nvSpPr>
        <p:spPr/>
        <p:txBody>
          <a:bodyPr/>
          <a:lstStyle/>
          <a:p>
            <a:pPr eaLnBrk="1" hangingPunct="1">
              <a:lnSpc>
                <a:spcPct val="80000"/>
              </a:lnSpc>
            </a:pPr>
            <a:r>
              <a:rPr lang="en-US" altLang="en-US" sz="1900" smtClean="0"/>
              <a:t>To what extent does the framework have </a:t>
            </a:r>
            <a:r>
              <a:rPr lang="en-US" altLang="en-US" sz="1900" u="sng" smtClean="0"/>
              <a:t>communication tools</a:t>
            </a:r>
            <a:r>
              <a:rPr lang="en-US" altLang="en-US" sz="1900" smtClean="0"/>
              <a:t> that can help you accomplish your goals?  (e.g., handouts, newsletters)</a:t>
            </a:r>
          </a:p>
          <a:p>
            <a:pPr eaLnBrk="1" hangingPunct="1">
              <a:lnSpc>
                <a:spcPct val="80000"/>
              </a:lnSpc>
            </a:pPr>
            <a:r>
              <a:rPr lang="en-US" altLang="en-US" sz="1900" smtClean="0"/>
              <a:t>To what extent do key </a:t>
            </a:r>
            <a:r>
              <a:rPr lang="en-US" altLang="en-US" sz="1900" u="sng" smtClean="0"/>
              <a:t>partners</a:t>
            </a:r>
            <a:r>
              <a:rPr lang="en-US" altLang="en-US" sz="1900" smtClean="0"/>
              <a:t> in your effort already know the framework or use a competing framework?</a:t>
            </a:r>
          </a:p>
          <a:p>
            <a:pPr eaLnBrk="1" hangingPunct="1">
              <a:lnSpc>
                <a:spcPct val="80000"/>
              </a:lnSpc>
            </a:pPr>
            <a:r>
              <a:rPr lang="en-US" altLang="en-US" sz="1900" smtClean="0"/>
              <a:t>To what extent does the framework help you </a:t>
            </a:r>
            <a:r>
              <a:rPr lang="en-US" altLang="en-US" sz="1900" u="sng" smtClean="0"/>
              <a:t>marshal resources</a:t>
            </a:r>
            <a:r>
              <a:rPr lang="en-US" altLang="en-US" sz="1900" smtClean="0"/>
              <a:t> needed for success?</a:t>
            </a:r>
          </a:p>
          <a:p>
            <a:pPr eaLnBrk="1" hangingPunct="1">
              <a:lnSpc>
                <a:spcPct val="80000"/>
              </a:lnSpc>
            </a:pPr>
            <a:r>
              <a:rPr lang="en-US" altLang="en-US" sz="1900" smtClean="0"/>
              <a:t>To what extent does the framework speak clearly to your </a:t>
            </a:r>
            <a:r>
              <a:rPr lang="en-US" altLang="en-US" sz="1900" u="sng" smtClean="0"/>
              <a:t>intended audience</a:t>
            </a:r>
            <a:r>
              <a:rPr lang="en-US" altLang="en-US" sz="1900" smtClean="0"/>
              <a:t>?</a:t>
            </a:r>
          </a:p>
          <a:p>
            <a:pPr eaLnBrk="1" hangingPunct="1">
              <a:lnSpc>
                <a:spcPct val="80000"/>
              </a:lnSpc>
            </a:pPr>
            <a:r>
              <a:rPr lang="en-US" altLang="en-US" sz="1900" smtClean="0"/>
              <a:t>To what extent can this framework be </a:t>
            </a:r>
            <a:r>
              <a:rPr lang="en-US" altLang="en-US" sz="1900" u="sng" smtClean="0"/>
              <a:t>bridged/connected</a:t>
            </a:r>
            <a:r>
              <a:rPr lang="en-US" altLang="en-US" sz="1900" smtClean="0"/>
              <a:t> to other frameworks already in use?</a:t>
            </a:r>
          </a:p>
          <a:p>
            <a:pPr eaLnBrk="1" hangingPunct="1">
              <a:lnSpc>
                <a:spcPct val="80000"/>
              </a:lnSpc>
            </a:pPr>
            <a:r>
              <a:rPr lang="en-US" altLang="en-US" sz="1900" smtClean="0"/>
              <a:t>To what extent, and in what ways, does the framework make </a:t>
            </a:r>
            <a:r>
              <a:rPr lang="en-US" altLang="en-US" sz="1900" u="sng" smtClean="0"/>
              <a:t>your work</a:t>
            </a:r>
            <a:r>
              <a:rPr lang="en-US" altLang="en-US" sz="1900" smtClean="0"/>
              <a:t> easier or harder?  What will you need to do to make it work?</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z="4000" b="1" smtClean="0"/>
              <a:t>FRAMES TO BUILD SUPPORT</a:t>
            </a:r>
          </a:p>
        </p:txBody>
      </p:sp>
      <p:sp>
        <p:nvSpPr>
          <p:cNvPr id="37891" name="Rectangle 3"/>
          <p:cNvSpPr>
            <a:spLocks noGrp="1" noChangeArrowheads="1"/>
          </p:cNvSpPr>
          <p:nvPr>
            <p:ph type="body" idx="1"/>
          </p:nvPr>
        </p:nvSpPr>
        <p:spPr/>
        <p:txBody>
          <a:bodyPr/>
          <a:lstStyle/>
          <a:p>
            <a:pPr eaLnBrk="1" hangingPunct="1"/>
            <a:r>
              <a:rPr lang="en-US" altLang="en-US" sz="2600" b="1" smtClean="0">
                <a:solidFill>
                  <a:schemeClr val="tx1"/>
                </a:solidFill>
              </a:rPr>
              <a:t>Private benefits</a:t>
            </a:r>
            <a:r>
              <a:rPr lang="en-US" altLang="en-US" sz="2600" smtClean="0">
                <a:solidFill>
                  <a:schemeClr val="tx1"/>
                </a:solidFill>
              </a:rPr>
              <a:t> accrue to program participants.</a:t>
            </a:r>
          </a:p>
          <a:p>
            <a:pPr eaLnBrk="1" hangingPunct="1"/>
            <a:r>
              <a:rPr lang="en-US" altLang="en-US" sz="2600" b="1" smtClean="0">
                <a:solidFill>
                  <a:schemeClr val="tx1"/>
                </a:solidFill>
              </a:rPr>
              <a:t>Public benefits</a:t>
            </a:r>
            <a:r>
              <a:rPr lang="en-US" altLang="en-US" sz="2600" smtClean="0">
                <a:solidFill>
                  <a:schemeClr val="tx1"/>
                </a:solidFill>
              </a:rPr>
              <a:t> accrue to the rest of us. </a:t>
            </a:r>
          </a:p>
          <a:p>
            <a:pPr eaLnBrk="1" hangingPunct="1"/>
            <a:r>
              <a:rPr lang="en-US" altLang="en-US" sz="2600" smtClean="0">
                <a:solidFill>
                  <a:schemeClr val="tx1"/>
                </a:solidFill>
                <a:sym typeface="Wingdings" panose="05000000000000000000" pitchFamily="2" charset="2"/>
              </a:rPr>
              <a:t></a:t>
            </a:r>
            <a:r>
              <a:rPr lang="en-US" altLang="en-US" sz="2600" smtClean="0">
                <a:solidFill>
                  <a:schemeClr val="tx1"/>
                </a:solidFill>
              </a:rPr>
              <a:t>It is possible to exclude non-payers from participating in most outreach programs—and enjoying the </a:t>
            </a:r>
            <a:r>
              <a:rPr lang="en-US" altLang="en-US" sz="2600" i="1" smtClean="0">
                <a:solidFill>
                  <a:schemeClr val="tx1"/>
                </a:solidFill>
              </a:rPr>
              <a:t>private</a:t>
            </a:r>
            <a:r>
              <a:rPr lang="en-US" altLang="en-US" sz="2600" smtClean="0">
                <a:solidFill>
                  <a:schemeClr val="tx1"/>
                </a:solidFill>
              </a:rPr>
              <a:t> </a:t>
            </a:r>
            <a:r>
              <a:rPr lang="en-US" altLang="en-US" sz="2600" i="1" smtClean="0">
                <a:solidFill>
                  <a:schemeClr val="tx1"/>
                </a:solidFill>
              </a:rPr>
              <a:t>benefits</a:t>
            </a:r>
            <a:r>
              <a:rPr lang="en-US" altLang="en-US" sz="2600" smtClean="0">
                <a:solidFill>
                  <a:schemeClr val="tx1"/>
                </a:solidFill>
              </a:rPr>
              <a:t>—but it is not possible to exclude non-payers from receiving the </a:t>
            </a:r>
            <a:r>
              <a:rPr lang="en-US" altLang="en-US" sz="2600" i="1" smtClean="0">
                <a:solidFill>
                  <a:schemeClr val="tx1"/>
                </a:solidFill>
              </a:rPr>
              <a:t>public benefits</a:t>
            </a:r>
            <a:r>
              <a:rPr lang="en-US" altLang="en-US" sz="2600" smtClean="0">
                <a:solidFill>
                  <a:schemeClr val="tx1"/>
                </a:solidFill>
              </a:rPr>
              <a:t> of those programs.</a:t>
            </a:r>
          </a:p>
          <a:p>
            <a:pPr eaLnBrk="1" hangingPunct="1"/>
            <a:endParaRPr lang="en-US" altLang="en-US" sz="2600" smtClean="0">
              <a:solidFill>
                <a:schemeClr val="tx1"/>
              </a:solidFill>
            </a:endParaRPr>
          </a:p>
        </p:txBody>
      </p:sp>
      <p:sp>
        <p:nvSpPr>
          <p:cNvPr id="37892" name="Text Box 4"/>
          <p:cNvSpPr txBox="1">
            <a:spLocks noChangeArrowheads="1"/>
          </p:cNvSpPr>
          <p:nvPr/>
        </p:nvSpPr>
        <p:spPr bwMode="auto">
          <a:xfrm>
            <a:off x="685800" y="6096000"/>
            <a:ext cx="7924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1600"/>
              <a:t>Laura Kalambokidis, Ph.D., University of Minnesota, </a:t>
            </a:r>
            <a:r>
              <a:rPr lang="en-US" altLang="en-US" sz="1600" i="1"/>
              <a:t>Creating Public Value With Extension, 2007.</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457200"/>
            <a:ext cx="8686800" cy="838200"/>
          </a:xfrm>
        </p:spPr>
        <p:txBody>
          <a:bodyPr/>
          <a:lstStyle/>
          <a:p>
            <a:pPr eaLnBrk="1" hangingPunct="1"/>
            <a:r>
              <a:rPr lang="en-US" altLang="en-US" sz="2400" b="1" smtClean="0"/>
              <a:t>How does an Extension program create public value?</a:t>
            </a:r>
          </a:p>
        </p:txBody>
      </p:sp>
      <p:sp>
        <p:nvSpPr>
          <p:cNvPr id="38915" name="Rectangle 3"/>
          <p:cNvSpPr>
            <a:spLocks noGrp="1" noChangeArrowheads="1"/>
          </p:cNvSpPr>
          <p:nvPr>
            <p:ph type="body" idx="1"/>
          </p:nvPr>
        </p:nvSpPr>
        <p:spPr>
          <a:xfrm>
            <a:off x="457200" y="1447800"/>
            <a:ext cx="8305800" cy="4191000"/>
          </a:xfrm>
          <a:solidFill>
            <a:schemeClr val="bg1">
              <a:alpha val="0"/>
            </a:schemeClr>
          </a:solidFill>
        </p:spPr>
        <p:txBody>
          <a:bodyPr/>
          <a:lstStyle/>
          <a:p>
            <a:pPr marL="609600" indent="-609600" eaLnBrk="1" hangingPunct="1">
              <a:lnSpc>
                <a:spcPct val="90000"/>
              </a:lnSpc>
              <a:buFont typeface="Wingdings" panose="05000000000000000000" pitchFamily="2" charset="2"/>
              <a:buChar char="ü"/>
            </a:pPr>
            <a:r>
              <a:rPr lang="en-US" altLang="en-US" sz="2800" smtClean="0"/>
              <a:t>Does it narrow an </a:t>
            </a:r>
            <a:r>
              <a:rPr lang="en-US" altLang="en-US" sz="2800" b="1" smtClean="0">
                <a:solidFill>
                  <a:schemeClr val="folHlink"/>
                </a:solidFill>
              </a:rPr>
              <a:t>information gap</a:t>
            </a:r>
            <a:r>
              <a:rPr lang="en-US" altLang="en-US" sz="2800" smtClean="0"/>
              <a:t>?</a:t>
            </a:r>
          </a:p>
          <a:p>
            <a:pPr marL="609600" indent="-609600" eaLnBrk="1" hangingPunct="1">
              <a:lnSpc>
                <a:spcPct val="90000"/>
              </a:lnSpc>
              <a:buFont typeface="Wingdings" panose="05000000000000000000" pitchFamily="2" charset="2"/>
              <a:buChar char="ü"/>
            </a:pPr>
            <a:r>
              <a:rPr lang="en-US" altLang="en-US" sz="2800" smtClean="0"/>
              <a:t>Does it address a crucial concern about </a:t>
            </a:r>
            <a:r>
              <a:rPr lang="en-US" altLang="en-US" sz="2800" b="1" smtClean="0">
                <a:solidFill>
                  <a:schemeClr val="folHlink"/>
                </a:solidFill>
              </a:rPr>
              <a:t>fairness</a:t>
            </a:r>
            <a:r>
              <a:rPr lang="en-US" altLang="en-US" sz="2800" smtClean="0"/>
              <a:t>?</a:t>
            </a:r>
          </a:p>
          <a:p>
            <a:pPr marL="609600" indent="-609600" eaLnBrk="1" hangingPunct="1">
              <a:lnSpc>
                <a:spcPct val="90000"/>
              </a:lnSpc>
              <a:buFont typeface="Wingdings" panose="05000000000000000000" pitchFamily="2" charset="2"/>
              <a:buChar char="ü"/>
            </a:pPr>
            <a:r>
              <a:rPr lang="en-US" altLang="en-US" sz="2800" smtClean="0"/>
              <a:t>Does one person’s participation </a:t>
            </a:r>
            <a:r>
              <a:rPr lang="en-US" altLang="en-US" sz="2800" b="1" smtClean="0">
                <a:solidFill>
                  <a:schemeClr val="folHlink"/>
                </a:solidFill>
              </a:rPr>
              <a:t>benefit</a:t>
            </a:r>
            <a:r>
              <a:rPr lang="en-US" altLang="en-US" sz="2800" smtClean="0">
                <a:solidFill>
                  <a:schemeClr val="folHlink"/>
                </a:solidFill>
              </a:rPr>
              <a:t> </a:t>
            </a:r>
            <a:r>
              <a:rPr lang="en-US" altLang="en-US" sz="2800" smtClean="0"/>
              <a:t>people who do not participate in the program?</a:t>
            </a:r>
          </a:p>
          <a:p>
            <a:pPr marL="609600" indent="-609600" eaLnBrk="1" hangingPunct="1">
              <a:lnSpc>
                <a:spcPct val="90000"/>
              </a:lnSpc>
              <a:buFont typeface="Wingdings" panose="05000000000000000000" pitchFamily="2" charset="2"/>
              <a:buChar char="ü"/>
            </a:pPr>
            <a:r>
              <a:rPr lang="en-US" altLang="en-US" sz="2800" smtClean="0"/>
              <a:t>Does one person’s participation </a:t>
            </a:r>
            <a:r>
              <a:rPr lang="en-US" altLang="en-US" sz="2800" b="1" smtClean="0">
                <a:solidFill>
                  <a:schemeClr val="folHlink"/>
                </a:solidFill>
              </a:rPr>
              <a:t>reduce costs</a:t>
            </a:r>
            <a:r>
              <a:rPr lang="en-US" altLang="en-US" sz="2800" smtClean="0"/>
              <a:t> on others?</a:t>
            </a:r>
          </a:p>
          <a:p>
            <a:pPr marL="609600" indent="-609600" eaLnBrk="1" hangingPunct="1">
              <a:lnSpc>
                <a:spcPct val="90000"/>
              </a:lnSpc>
              <a:buFont typeface="Wingdings" panose="05000000000000000000" pitchFamily="2" charset="2"/>
              <a:buChar char="ü"/>
            </a:pPr>
            <a:r>
              <a:rPr lang="en-US" altLang="en-US" sz="2800" smtClean="0"/>
              <a:t>Does the program </a:t>
            </a:r>
            <a:r>
              <a:rPr lang="en-US" altLang="en-US" sz="2800" b="1" smtClean="0">
                <a:solidFill>
                  <a:schemeClr val="folHlink"/>
                </a:solidFill>
              </a:rPr>
              <a:t>avert an undesirable free market outcome</a:t>
            </a:r>
            <a:r>
              <a:rPr lang="en-US" altLang="en-US" sz="2800" smtClean="0"/>
              <a:t>?</a:t>
            </a:r>
          </a:p>
        </p:txBody>
      </p:sp>
      <p:sp>
        <p:nvSpPr>
          <p:cNvPr id="38916" name="Text Box 4"/>
          <p:cNvSpPr txBox="1">
            <a:spLocks noChangeArrowheads="1"/>
          </p:cNvSpPr>
          <p:nvPr/>
        </p:nvSpPr>
        <p:spPr bwMode="auto">
          <a:xfrm>
            <a:off x="685800" y="6096000"/>
            <a:ext cx="7924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1600"/>
              <a:t>Laura Kalambokidis, Ph.D., University of Minnesota, </a:t>
            </a:r>
            <a:r>
              <a:rPr lang="en-US" altLang="en-US" sz="1600" i="1"/>
              <a:t>Creating Public Value With Extension, 2007.</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MCj0411244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2725" y="1704975"/>
            <a:ext cx="3638550" cy="344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b="1" smtClean="0"/>
              <a:t>CONCLUSION</a:t>
            </a:r>
          </a:p>
        </p:txBody>
      </p:sp>
      <p:sp>
        <p:nvSpPr>
          <p:cNvPr id="40963" name="Rectangle 3"/>
          <p:cNvSpPr>
            <a:spLocks noGrp="1" noChangeArrowheads="1"/>
          </p:cNvSpPr>
          <p:nvPr>
            <p:ph type="body" idx="1"/>
          </p:nvPr>
        </p:nvSpPr>
        <p:spPr>
          <a:xfrm>
            <a:off x="457200" y="1676400"/>
            <a:ext cx="8229600" cy="4114800"/>
          </a:xfrm>
        </p:spPr>
        <p:txBody>
          <a:bodyPr/>
          <a:lstStyle/>
          <a:p>
            <a:pPr eaLnBrk="1" hangingPunct="1">
              <a:lnSpc>
                <a:spcPct val="90000"/>
              </a:lnSpc>
            </a:pPr>
            <a:r>
              <a:rPr lang="en-US" altLang="en-US" smtClean="0"/>
              <a:t>In selecting a framework, or helping others do so, assess its utility against its liabilities.</a:t>
            </a:r>
          </a:p>
          <a:p>
            <a:pPr eaLnBrk="1" hangingPunct="1">
              <a:lnSpc>
                <a:spcPct val="90000"/>
              </a:lnSpc>
            </a:pPr>
            <a:r>
              <a:rPr lang="en-US" altLang="en-US" smtClean="0"/>
              <a:t>Recognize that a good framework, especially one with relevant tools, can make a big difference in the speed and ease with which understanding or change can happen.</a:t>
            </a:r>
          </a:p>
          <a:p>
            <a:pPr eaLnBrk="1" hangingPunct="1">
              <a:lnSpc>
                <a:spcPct val="90000"/>
              </a:lnSpc>
            </a:pPr>
            <a:r>
              <a:rPr lang="en-US" altLang="en-US" smtClean="0"/>
              <a:t>There are no perfect frameworks - just ones that are more or less useful for specific purposes.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b="1" smtClean="0"/>
              <a:t>WHAT IS EXTENSION'S ROLE?</a:t>
            </a:r>
            <a:endParaRPr lang="en-US" altLang="en-US" smtClean="0"/>
          </a:p>
        </p:txBody>
      </p:sp>
      <p:sp>
        <p:nvSpPr>
          <p:cNvPr id="41987" name="Rectangle 3"/>
          <p:cNvSpPr>
            <a:spLocks noGrp="1" noChangeArrowheads="1"/>
          </p:cNvSpPr>
          <p:nvPr>
            <p:ph type="body" idx="1"/>
          </p:nvPr>
        </p:nvSpPr>
        <p:spPr/>
        <p:txBody>
          <a:bodyPr/>
          <a:lstStyle/>
          <a:p>
            <a:pPr eaLnBrk="1" hangingPunct="1">
              <a:lnSpc>
                <a:spcPct val="90000"/>
              </a:lnSpc>
            </a:pPr>
            <a:r>
              <a:rPr lang="en-US" altLang="en-US" sz="2600" smtClean="0"/>
              <a:t>To understand different frameworks and use them appropriately</a:t>
            </a:r>
          </a:p>
          <a:p>
            <a:pPr eaLnBrk="1" hangingPunct="1">
              <a:lnSpc>
                <a:spcPct val="90000"/>
              </a:lnSpc>
            </a:pPr>
            <a:r>
              <a:rPr lang="en-US" altLang="en-US" sz="2600" smtClean="0"/>
              <a:t>To help people bridge between frameworks as needed</a:t>
            </a:r>
          </a:p>
          <a:p>
            <a:pPr eaLnBrk="1" hangingPunct="1">
              <a:lnSpc>
                <a:spcPct val="90000"/>
              </a:lnSpc>
            </a:pPr>
            <a:r>
              <a:rPr lang="en-US" altLang="en-US" sz="2600" smtClean="0"/>
              <a:t>To help people select frameworks that meet specific needs</a:t>
            </a:r>
          </a:p>
          <a:p>
            <a:pPr eaLnBrk="1" hangingPunct="1">
              <a:lnSpc>
                <a:spcPct val="90000"/>
              </a:lnSpc>
            </a:pPr>
            <a:r>
              <a:rPr lang="en-US" altLang="en-US" sz="2600" smtClean="0"/>
              <a:t>To develop additional tools that increase the power of specific frameworks</a:t>
            </a:r>
          </a:p>
          <a:p>
            <a:pPr eaLnBrk="1" hangingPunct="1">
              <a:lnSpc>
                <a:spcPct val="90000"/>
              </a:lnSpc>
            </a:pPr>
            <a:r>
              <a:rPr lang="en-US" altLang="en-US" sz="2600" smtClean="0"/>
              <a:t>To create frameworks if needed for specific purpose.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HOW WE COMMUNICATE MATTERS</a:t>
            </a:r>
          </a:p>
        </p:txBody>
      </p:sp>
      <p:sp>
        <p:nvSpPr>
          <p:cNvPr id="11267" name="Rectangle 3"/>
          <p:cNvSpPr>
            <a:spLocks noGrp="1" noChangeArrowheads="1"/>
          </p:cNvSpPr>
          <p:nvPr>
            <p:ph type="body" idx="1"/>
          </p:nvPr>
        </p:nvSpPr>
        <p:spPr/>
        <p:txBody>
          <a:bodyPr/>
          <a:lstStyle/>
          <a:p>
            <a:pPr eaLnBrk="1" hangingPunct="1"/>
            <a:r>
              <a:rPr lang="en-US" altLang="en-US" smtClean="0"/>
              <a:t>As a result, how we share and create knowledge is often more important than what we teach; rather than modeling conformity, we must encourage action on behalf of vision and challenge others to engage in critical thinking, while at the same time offering them the tools with which to do so. </a:t>
            </a:r>
          </a:p>
          <a:p>
            <a:pPr eaLnBrk="1" hangingPunct="1"/>
            <a:endParaRPr lang="en-US" alt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ChangeArrowheads="1"/>
          </p:cNvSpPr>
          <p:nvPr/>
        </p:nvSpPr>
        <p:spPr bwMode="auto">
          <a:xfrm>
            <a:off x="457200" y="2286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en-US" altLang="en-US" sz="3800" b="1">
                <a:solidFill>
                  <a:schemeClr val="tx2"/>
                </a:solidFill>
              </a:rPr>
              <a:t>WHY EXTENSION</a:t>
            </a:r>
            <a:r>
              <a:rPr lang="en-US" altLang="en-US" sz="3800">
                <a:solidFill>
                  <a:schemeClr val="tx2"/>
                </a:solidFill>
              </a:rPr>
              <a:t>?</a:t>
            </a:r>
          </a:p>
        </p:txBody>
      </p:sp>
      <p:sp>
        <p:nvSpPr>
          <p:cNvPr id="43011" name="Rectangle 5"/>
          <p:cNvSpPr>
            <a:spLocks noChangeArrowheads="1"/>
          </p:cNvSpPr>
          <p:nvPr/>
        </p:nvSpPr>
        <p:spPr bwMode="auto">
          <a:xfrm>
            <a:off x="457200" y="14478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lnSpc>
                <a:spcPct val="80000"/>
              </a:lnSpc>
              <a:spcBef>
                <a:spcPct val="20000"/>
              </a:spcBef>
              <a:buFontTx/>
              <a:buChar char="•"/>
            </a:pPr>
            <a:r>
              <a:rPr lang="en-US" altLang="en-US" sz="2000">
                <a:solidFill>
                  <a:schemeClr val="tx2"/>
                </a:solidFill>
              </a:rPr>
              <a:t>Extension programs are based on current, defensible, unbiased </a:t>
            </a:r>
            <a:r>
              <a:rPr lang="en-US" altLang="en-US" sz="2000" b="1">
                <a:solidFill>
                  <a:schemeClr val="tx2"/>
                </a:solidFill>
              </a:rPr>
              <a:t>research</a:t>
            </a:r>
            <a:r>
              <a:rPr lang="en-US" altLang="en-US" sz="2000">
                <a:solidFill>
                  <a:schemeClr val="tx2"/>
                </a:solidFill>
              </a:rPr>
              <a:t>.</a:t>
            </a:r>
          </a:p>
          <a:p>
            <a:pPr eaLnBrk="1" hangingPunct="1">
              <a:lnSpc>
                <a:spcPct val="80000"/>
              </a:lnSpc>
              <a:spcBef>
                <a:spcPct val="20000"/>
              </a:spcBef>
              <a:buFontTx/>
              <a:buChar char="•"/>
            </a:pPr>
            <a:r>
              <a:rPr lang="en-US" altLang="en-US" sz="2000">
                <a:solidFill>
                  <a:schemeClr val="tx2"/>
                </a:solidFill>
              </a:rPr>
              <a:t>The </a:t>
            </a:r>
            <a:r>
              <a:rPr lang="en-US" altLang="en-US" sz="2000" b="1">
                <a:solidFill>
                  <a:schemeClr val="tx2"/>
                </a:solidFill>
              </a:rPr>
              <a:t>exchange between field and campus</a:t>
            </a:r>
            <a:r>
              <a:rPr lang="en-US" altLang="en-US" sz="2000">
                <a:solidFill>
                  <a:schemeClr val="tx2"/>
                </a:solidFill>
              </a:rPr>
              <a:t> staff informs the research agenda, ensuring that program development addresses real needs. </a:t>
            </a:r>
          </a:p>
          <a:p>
            <a:pPr eaLnBrk="1" hangingPunct="1">
              <a:lnSpc>
                <a:spcPct val="80000"/>
              </a:lnSpc>
              <a:spcBef>
                <a:spcPct val="20000"/>
              </a:spcBef>
              <a:buFontTx/>
              <a:buChar char="•"/>
            </a:pPr>
            <a:r>
              <a:rPr lang="en-US" altLang="en-US" sz="2000">
                <a:solidFill>
                  <a:schemeClr val="tx2"/>
                </a:solidFill>
              </a:rPr>
              <a:t>The university has built an </a:t>
            </a:r>
            <a:r>
              <a:rPr lang="en-US" altLang="en-US" sz="2000" b="1">
                <a:solidFill>
                  <a:schemeClr val="tx2"/>
                </a:solidFill>
              </a:rPr>
              <a:t>infrastructure</a:t>
            </a:r>
            <a:r>
              <a:rPr lang="en-US" altLang="en-US" sz="2000">
                <a:solidFill>
                  <a:schemeClr val="tx2"/>
                </a:solidFill>
              </a:rPr>
              <a:t> for both research and program delivery.  It would be inefficient for another public body to duplicate that infrastructure.</a:t>
            </a:r>
          </a:p>
          <a:p>
            <a:pPr eaLnBrk="1" hangingPunct="1">
              <a:lnSpc>
                <a:spcPct val="80000"/>
              </a:lnSpc>
              <a:spcBef>
                <a:spcPct val="20000"/>
              </a:spcBef>
              <a:buFontTx/>
              <a:buChar char="•"/>
            </a:pPr>
            <a:r>
              <a:rPr lang="en-US" altLang="en-US" sz="2000">
                <a:solidFill>
                  <a:schemeClr val="tx2"/>
                </a:solidFill>
              </a:rPr>
              <a:t>Extension field staff are highly trained </a:t>
            </a:r>
            <a:r>
              <a:rPr lang="en-US" altLang="en-US" sz="2000" b="1">
                <a:solidFill>
                  <a:schemeClr val="tx2"/>
                </a:solidFill>
              </a:rPr>
              <a:t>educators</a:t>
            </a:r>
            <a:r>
              <a:rPr lang="en-US" altLang="en-US" sz="2000">
                <a:solidFill>
                  <a:schemeClr val="tx2"/>
                </a:solidFill>
              </a:rPr>
              <a:t>, who deliver programs using appropriate and effective teaching methods.</a:t>
            </a:r>
          </a:p>
          <a:p>
            <a:pPr eaLnBrk="1" hangingPunct="1">
              <a:lnSpc>
                <a:spcPct val="80000"/>
              </a:lnSpc>
              <a:spcBef>
                <a:spcPct val="20000"/>
              </a:spcBef>
              <a:buFontTx/>
              <a:buChar char="•"/>
            </a:pPr>
            <a:r>
              <a:rPr lang="en-US" altLang="en-US" sz="2000">
                <a:solidFill>
                  <a:schemeClr val="tx2"/>
                </a:solidFill>
              </a:rPr>
              <a:t>Extension program teams </a:t>
            </a:r>
            <a:r>
              <a:rPr lang="en-US" altLang="en-US" sz="2000" b="1">
                <a:solidFill>
                  <a:schemeClr val="tx2"/>
                </a:solidFill>
              </a:rPr>
              <a:t>collaborate</a:t>
            </a:r>
            <a:r>
              <a:rPr lang="en-US" altLang="en-US" sz="2000">
                <a:solidFill>
                  <a:schemeClr val="tx2"/>
                </a:solidFill>
              </a:rPr>
              <a:t> with other public, private, and nonprofit service providers to ensure efficiency and prevent duplication of effort.</a:t>
            </a:r>
          </a:p>
          <a:p>
            <a:pPr eaLnBrk="1" hangingPunct="1">
              <a:lnSpc>
                <a:spcPct val="80000"/>
              </a:lnSpc>
              <a:spcBef>
                <a:spcPct val="20000"/>
              </a:spcBef>
              <a:buFontTx/>
              <a:buChar char="•"/>
            </a:pPr>
            <a:r>
              <a:rPr lang="en-US" altLang="en-US" sz="2000">
                <a:solidFill>
                  <a:schemeClr val="tx2"/>
                </a:solidFill>
              </a:rPr>
              <a:t>Extension </a:t>
            </a:r>
            <a:r>
              <a:rPr lang="en-US" altLang="en-US" sz="2000" b="1">
                <a:solidFill>
                  <a:schemeClr val="tx2"/>
                </a:solidFill>
              </a:rPr>
              <a:t>recovers costs</a:t>
            </a:r>
            <a:r>
              <a:rPr lang="en-US" altLang="en-US" sz="2000">
                <a:solidFill>
                  <a:schemeClr val="tx2"/>
                </a:solidFill>
              </a:rPr>
              <a:t> by charging user fees when appropriate, and by seeking out third-party sponsors.</a:t>
            </a:r>
          </a:p>
          <a:p>
            <a:pPr eaLnBrk="1" hangingPunct="1">
              <a:lnSpc>
                <a:spcPct val="80000"/>
              </a:lnSpc>
              <a:spcBef>
                <a:spcPct val="20000"/>
              </a:spcBef>
              <a:buFontTx/>
              <a:buChar char="•"/>
            </a:pPr>
            <a:r>
              <a:rPr lang="en-US" altLang="en-US" sz="2000">
                <a:solidFill>
                  <a:schemeClr val="tx2"/>
                </a:solidFill>
              </a:rPr>
              <a:t>Others?</a:t>
            </a:r>
          </a:p>
          <a:p>
            <a:pPr eaLnBrk="1" hangingPunct="1">
              <a:lnSpc>
                <a:spcPct val="80000"/>
              </a:lnSpc>
              <a:spcBef>
                <a:spcPct val="20000"/>
              </a:spcBef>
              <a:buFontTx/>
              <a:buChar char="•"/>
            </a:pPr>
            <a:endParaRPr lang="en-US" altLang="en-US" sz="2000">
              <a:solidFill>
                <a:schemeClr val="tx2"/>
              </a:solidFill>
            </a:endParaRPr>
          </a:p>
        </p:txBody>
      </p:sp>
      <p:sp>
        <p:nvSpPr>
          <p:cNvPr id="43012" name="Text Box 6"/>
          <p:cNvSpPr txBox="1">
            <a:spLocks noChangeArrowheads="1"/>
          </p:cNvSpPr>
          <p:nvPr/>
        </p:nvSpPr>
        <p:spPr bwMode="auto">
          <a:xfrm>
            <a:off x="304800" y="6096000"/>
            <a:ext cx="8610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1600">
                <a:latin typeface="Arial" panose="020B0604020202020204" pitchFamily="34" charset="0"/>
              </a:rPr>
              <a:t>Laura Kalambokidis, Ph.D., University of Minnesota, </a:t>
            </a:r>
            <a:r>
              <a:rPr lang="en-US" altLang="en-US" sz="1600" i="1">
                <a:latin typeface="Arial" panose="020B0604020202020204" pitchFamily="34" charset="0"/>
              </a:rPr>
              <a:t>Creating Public Value With Extension, 2007.</a:t>
            </a:r>
            <a:endParaRPr lang="en-US" altLang="en-US" sz="1600">
              <a:latin typeface="Arial" panose="020B0604020202020204"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571500" y="1009650"/>
            <a:ext cx="7837488" cy="644525"/>
          </a:xfrm>
        </p:spPr>
        <p:txBody>
          <a:bodyPr/>
          <a:lstStyle/>
          <a:p>
            <a:pPr eaLnBrk="1" hangingPunct="1"/>
            <a:r>
              <a:rPr lang="en-US" altLang="en-US" sz="3000" smtClean="0"/>
              <a:t>Characteristics of Effective Youth Development Programs</a:t>
            </a:r>
          </a:p>
        </p:txBody>
      </p:sp>
      <p:sp>
        <p:nvSpPr>
          <p:cNvPr id="44035" name="Rectangle 3"/>
          <p:cNvSpPr>
            <a:spLocks noGrp="1" noChangeArrowheads="1"/>
          </p:cNvSpPr>
          <p:nvPr>
            <p:ph type="body" sz="half" idx="1"/>
          </p:nvPr>
        </p:nvSpPr>
        <p:spPr>
          <a:xfrm>
            <a:off x="457200" y="1905000"/>
            <a:ext cx="4635500" cy="3886200"/>
          </a:xfrm>
        </p:spPr>
        <p:txBody>
          <a:bodyPr/>
          <a:lstStyle/>
          <a:p>
            <a:pPr eaLnBrk="1" hangingPunct="1"/>
            <a:r>
              <a:rPr lang="en-US" altLang="en-US" sz="2600" smtClean="0"/>
              <a:t>Youth as resources</a:t>
            </a:r>
          </a:p>
          <a:p>
            <a:pPr eaLnBrk="1" hangingPunct="1"/>
            <a:r>
              <a:rPr lang="en-US" altLang="en-US" sz="2600" smtClean="0"/>
              <a:t>Ecological Approach</a:t>
            </a:r>
          </a:p>
          <a:p>
            <a:pPr eaLnBrk="1" hangingPunct="1"/>
            <a:r>
              <a:rPr lang="en-US" altLang="en-US" sz="2600" smtClean="0"/>
              <a:t>Caring adults and safe environments</a:t>
            </a:r>
          </a:p>
          <a:p>
            <a:pPr eaLnBrk="1" hangingPunct="1"/>
            <a:r>
              <a:rPr lang="en-US" altLang="en-US" sz="2600" smtClean="0"/>
              <a:t>Belonging with rules</a:t>
            </a:r>
          </a:p>
          <a:p>
            <a:pPr eaLnBrk="1" hangingPunct="1"/>
            <a:r>
              <a:rPr lang="en-US" altLang="en-US" sz="2600" smtClean="0"/>
              <a:t>Flexible and responsive</a:t>
            </a:r>
            <a:endParaRPr lang="en-US" altLang="en-US" sz="2200" smtClean="0"/>
          </a:p>
        </p:txBody>
      </p:sp>
      <p:sp>
        <p:nvSpPr>
          <p:cNvPr id="44036" name="Rectangle 4"/>
          <p:cNvSpPr>
            <a:spLocks noGrp="1" noChangeArrowheads="1"/>
          </p:cNvSpPr>
          <p:nvPr>
            <p:ph type="body" sz="half" idx="2"/>
          </p:nvPr>
        </p:nvSpPr>
        <p:spPr>
          <a:xfrm>
            <a:off x="4876800" y="1970088"/>
            <a:ext cx="2971800" cy="3463925"/>
          </a:xfrm>
        </p:spPr>
        <p:txBody>
          <a:bodyPr/>
          <a:lstStyle/>
          <a:p>
            <a:pPr eaLnBrk="1" hangingPunct="1"/>
            <a:r>
              <a:rPr lang="en-US" altLang="en-US" sz="2600" smtClean="0"/>
              <a:t>Long-term</a:t>
            </a:r>
          </a:p>
          <a:p>
            <a:pPr eaLnBrk="1" hangingPunct="1"/>
            <a:r>
              <a:rPr lang="en-US" altLang="en-US" sz="2600" smtClean="0"/>
              <a:t>Real work and real responsibility</a:t>
            </a:r>
          </a:p>
          <a:p>
            <a:pPr eaLnBrk="1" hangingPunct="1"/>
            <a:r>
              <a:rPr lang="en-US" altLang="en-US" sz="2600" smtClean="0"/>
              <a:t>Experiences resulting in product or presentation</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28600" y="533400"/>
            <a:ext cx="8382000" cy="1219200"/>
          </a:xfrm>
        </p:spPr>
        <p:txBody>
          <a:bodyPr/>
          <a:lstStyle/>
          <a:p>
            <a:pPr eaLnBrk="1" hangingPunct="1"/>
            <a:r>
              <a:rPr lang="en-US" altLang="en-US" sz="2800" smtClean="0">
                <a:solidFill>
                  <a:schemeClr val="hlink"/>
                </a:solidFill>
                <a:latin typeface="Arial" panose="020B0604020202020204" pitchFamily="34" charset="0"/>
              </a:rPr>
              <a:t>What does it take to assist young people to become healthy, problem-solving, constructive adults?</a:t>
            </a:r>
          </a:p>
        </p:txBody>
      </p:sp>
      <p:sp>
        <p:nvSpPr>
          <p:cNvPr id="45059" name="Rectangle 3"/>
          <p:cNvSpPr>
            <a:spLocks noGrp="1" noChangeArrowheads="1"/>
          </p:cNvSpPr>
          <p:nvPr>
            <p:ph type="body" idx="1"/>
          </p:nvPr>
        </p:nvSpPr>
        <p:spPr>
          <a:xfrm>
            <a:off x="685800" y="1752600"/>
            <a:ext cx="7696200" cy="4114800"/>
          </a:xfrm>
        </p:spPr>
        <p:txBody>
          <a:bodyPr/>
          <a:lstStyle/>
          <a:p>
            <a:pPr eaLnBrk="1" hangingPunct="1">
              <a:lnSpc>
                <a:spcPct val="80000"/>
              </a:lnSpc>
              <a:buFontTx/>
              <a:buNone/>
            </a:pPr>
            <a:r>
              <a:rPr lang="en-US" altLang="en-US" sz="1900" smtClean="0"/>
              <a:t>Youth must:</a:t>
            </a:r>
          </a:p>
          <a:p>
            <a:pPr eaLnBrk="1" hangingPunct="1">
              <a:lnSpc>
                <a:spcPct val="80000"/>
              </a:lnSpc>
            </a:pPr>
            <a:r>
              <a:rPr lang="en-US" altLang="en-US" sz="1900" smtClean="0"/>
              <a:t>Find a valued place in a constructive group</a:t>
            </a:r>
          </a:p>
          <a:p>
            <a:pPr eaLnBrk="1" hangingPunct="1">
              <a:lnSpc>
                <a:spcPct val="80000"/>
              </a:lnSpc>
            </a:pPr>
            <a:r>
              <a:rPr lang="en-US" altLang="en-US" sz="1900" smtClean="0"/>
              <a:t>Learn how to form close, durable human relationships</a:t>
            </a:r>
          </a:p>
          <a:p>
            <a:pPr eaLnBrk="1" hangingPunct="1">
              <a:lnSpc>
                <a:spcPct val="80000"/>
              </a:lnSpc>
            </a:pPr>
            <a:r>
              <a:rPr lang="en-US" altLang="en-US" sz="1900" smtClean="0"/>
              <a:t>Earn a sense of worth as a person</a:t>
            </a:r>
          </a:p>
          <a:p>
            <a:pPr eaLnBrk="1" hangingPunct="1">
              <a:lnSpc>
                <a:spcPct val="80000"/>
              </a:lnSpc>
            </a:pPr>
            <a:r>
              <a:rPr lang="en-US" altLang="en-US" sz="1900" smtClean="0"/>
              <a:t>Achieve a reliable basis for making informed choices</a:t>
            </a:r>
          </a:p>
          <a:p>
            <a:pPr eaLnBrk="1" hangingPunct="1">
              <a:lnSpc>
                <a:spcPct val="80000"/>
              </a:lnSpc>
            </a:pPr>
            <a:r>
              <a:rPr lang="en-US" altLang="en-US" sz="1900" smtClean="0"/>
              <a:t>Express constructive curiosity and exploratory behavior</a:t>
            </a:r>
          </a:p>
          <a:p>
            <a:pPr eaLnBrk="1" hangingPunct="1">
              <a:lnSpc>
                <a:spcPct val="80000"/>
              </a:lnSpc>
            </a:pPr>
            <a:r>
              <a:rPr lang="en-US" altLang="en-US" sz="1900" smtClean="0"/>
              <a:t>Find ways of being useful to others</a:t>
            </a:r>
          </a:p>
          <a:p>
            <a:pPr eaLnBrk="1" hangingPunct="1">
              <a:lnSpc>
                <a:spcPct val="80000"/>
              </a:lnSpc>
            </a:pPr>
            <a:r>
              <a:rPr lang="en-US" altLang="en-US" sz="1900" smtClean="0"/>
              <a:t>Believe in a promising future with real opportunities</a:t>
            </a:r>
          </a:p>
          <a:p>
            <a:pPr eaLnBrk="1" hangingPunct="1">
              <a:lnSpc>
                <a:spcPct val="80000"/>
              </a:lnSpc>
            </a:pPr>
            <a:r>
              <a:rPr lang="en-US" altLang="en-US" sz="1900" smtClean="0"/>
              <a:t>Cultivate the inquiring and problem-solving habits of the mind</a:t>
            </a:r>
          </a:p>
          <a:p>
            <a:pPr eaLnBrk="1" hangingPunct="1">
              <a:lnSpc>
                <a:spcPct val="80000"/>
              </a:lnSpc>
            </a:pPr>
            <a:r>
              <a:rPr lang="en-US" altLang="en-US" sz="1900" smtClean="0"/>
              <a:t>Learn to respect democratic values and responsible citizenship</a:t>
            </a:r>
          </a:p>
          <a:p>
            <a:pPr eaLnBrk="1" hangingPunct="1">
              <a:lnSpc>
                <a:spcPct val="80000"/>
              </a:lnSpc>
            </a:pPr>
            <a:r>
              <a:rPr lang="en-US" altLang="en-US" sz="1900" smtClean="0"/>
              <a:t>Build a healthy lifestyle</a:t>
            </a:r>
          </a:p>
          <a:p>
            <a:pPr eaLnBrk="1" hangingPunct="1">
              <a:lnSpc>
                <a:spcPct val="80000"/>
              </a:lnSpc>
              <a:buFontTx/>
              <a:buNone/>
            </a:pPr>
            <a:endParaRPr lang="en-US" altLang="en-US" sz="1900" smtClean="0"/>
          </a:p>
          <a:p>
            <a:pPr eaLnBrk="1" hangingPunct="1">
              <a:lnSpc>
                <a:spcPct val="80000"/>
              </a:lnSpc>
              <a:buFontTx/>
              <a:buNone/>
            </a:pPr>
            <a:r>
              <a:rPr lang="en-US" altLang="en-US" sz="1900" i="1" smtClean="0"/>
              <a:t>Great Transitions:  Preparing Adolescents for a New Century</a:t>
            </a:r>
          </a:p>
          <a:p>
            <a:pPr eaLnBrk="1" hangingPunct="1">
              <a:lnSpc>
                <a:spcPct val="80000"/>
              </a:lnSpc>
              <a:buFontTx/>
              <a:buNone/>
            </a:pPr>
            <a:r>
              <a:rPr lang="en-US" altLang="en-US" sz="1900" smtClean="0"/>
              <a:t>Carnegie Council on Adolescent Development</a:t>
            </a:r>
          </a:p>
          <a:p>
            <a:pPr eaLnBrk="1" hangingPunct="1">
              <a:lnSpc>
                <a:spcPct val="80000"/>
              </a:lnSpc>
            </a:pPr>
            <a:endParaRPr lang="en-US" altLang="en-US" sz="190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762000" y="1447800"/>
            <a:ext cx="8153400" cy="2209800"/>
          </a:xfrm>
        </p:spPr>
        <p:txBody>
          <a:bodyPr/>
          <a:lstStyle/>
          <a:p>
            <a:pPr eaLnBrk="1" hangingPunct="1"/>
            <a:r>
              <a:rPr lang="en-US" altLang="en-US" sz="3200" smtClean="0">
                <a:solidFill>
                  <a:schemeClr val="hlink"/>
                </a:solidFill>
                <a:latin typeface="Arial" panose="020B0604020202020204" pitchFamily="34" charset="0"/>
              </a:rPr>
              <a:t>If you were to design a youth development program intended to assist young people to become healthy, problem-solving constructive adults – </a:t>
            </a:r>
            <a:endParaRPr lang="en-US" altLang="en-US" sz="3200" i="1" smtClean="0">
              <a:solidFill>
                <a:schemeClr val="hlink"/>
              </a:solidFill>
              <a:latin typeface="Arial" panose="020B0604020202020204" pitchFamily="34" charset="0"/>
            </a:endParaRPr>
          </a:p>
        </p:txBody>
      </p:sp>
      <p:sp>
        <p:nvSpPr>
          <p:cNvPr id="46083" name="Text Box 3"/>
          <p:cNvSpPr txBox="1">
            <a:spLocks noChangeArrowheads="1"/>
          </p:cNvSpPr>
          <p:nvPr/>
        </p:nvSpPr>
        <p:spPr bwMode="auto">
          <a:xfrm>
            <a:off x="3733800" y="4724400"/>
            <a:ext cx="4343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r>
              <a:rPr lang="en-US" altLang="en-US" sz="2800" i="1">
                <a:solidFill>
                  <a:schemeClr val="hlink"/>
                </a:solidFill>
                <a:latin typeface="Arial" panose="020B0604020202020204" pitchFamily="34" charset="0"/>
              </a:rPr>
              <a:t>what would it look like?</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smtClean="0">
                <a:solidFill>
                  <a:schemeClr val="hlink"/>
                </a:solidFill>
                <a:latin typeface="Arial" panose="020B0604020202020204" pitchFamily="34" charset="0"/>
              </a:rPr>
              <a:t>What would it look like?</a:t>
            </a:r>
          </a:p>
        </p:txBody>
      </p:sp>
      <p:sp>
        <p:nvSpPr>
          <p:cNvPr id="47107" name="Rectangle 3"/>
          <p:cNvSpPr>
            <a:spLocks noGrp="1" noChangeArrowheads="1"/>
          </p:cNvSpPr>
          <p:nvPr>
            <p:ph type="body" idx="1"/>
          </p:nvPr>
        </p:nvSpPr>
        <p:spPr>
          <a:xfrm>
            <a:off x="914400" y="1981200"/>
            <a:ext cx="7620000" cy="4419600"/>
          </a:xfrm>
        </p:spPr>
        <p:txBody>
          <a:bodyPr/>
          <a:lstStyle/>
          <a:p>
            <a:pPr eaLnBrk="1" hangingPunct="1">
              <a:lnSpc>
                <a:spcPct val="90000"/>
              </a:lnSpc>
            </a:pPr>
            <a:r>
              <a:rPr lang="en-US" altLang="en-US" sz="2600" smtClean="0"/>
              <a:t>It would offer opportunities for youth to experience </a:t>
            </a:r>
            <a:r>
              <a:rPr lang="en-US" altLang="en-US" sz="2600" i="1" smtClean="0"/>
              <a:t>belonging</a:t>
            </a:r>
            <a:r>
              <a:rPr lang="en-US" altLang="en-US" sz="2600" smtClean="0"/>
              <a:t> </a:t>
            </a:r>
          </a:p>
          <a:p>
            <a:pPr eaLnBrk="1" hangingPunct="1">
              <a:lnSpc>
                <a:spcPct val="90000"/>
              </a:lnSpc>
            </a:pPr>
            <a:r>
              <a:rPr lang="en-US" altLang="en-US" sz="2600" smtClean="0"/>
              <a:t>It would offer opportunities for youth to experience a </a:t>
            </a:r>
            <a:r>
              <a:rPr lang="en-US" altLang="en-US" sz="2600" i="1" smtClean="0"/>
              <a:t>“hands-on”</a:t>
            </a:r>
            <a:r>
              <a:rPr lang="en-US" altLang="en-US" sz="2600" smtClean="0"/>
              <a:t> laboratory </a:t>
            </a:r>
          </a:p>
          <a:p>
            <a:pPr eaLnBrk="1" hangingPunct="1">
              <a:lnSpc>
                <a:spcPct val="90000"/>
              </a:lnSpc>
            </a:pPr>
            <a:r>
              <a:rPr lang="en-US" altLang="en-US" sz="2600" smtClean="0"/>
              <a:t>It would offer opportunities for young people to </a:t>
            </a:r>
            <a:r>
              <a:rPr lang="en-US" altLang="en-US" sz="2600" i="1" smtClean="0"/>
              <a:t>choose </a:t>
            </a:r>
          </a:p>
          <a:p>
            <a:pPr eaLnBrk="1" hangingPunct="1">
              <a:lnSpc>
                <a:spcPct val="90000"/>
              </a:lnSpc>
            </a:pPr>
            <a:r>
              <a:rPr lang="en-US" altLang="en-US" sz="2600" smtClean="0"/>
              <a:t>It would offer opportunities to experience what it means to be a </a:t>
            </a:r>
            <a:r>
              <a:rPr lang="en-US" altLang="en-US" sz="2600" i="1" smtClean="0"/>
              <a:t>citizen</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533400" y="762000"/>
            <a:ext cx="7696200" cy="5160963"/>
          </a:xfrm>
          <a:prstGeom prst="rect">
            <a:avLst/>
          </a:prstGeom>
          <a:noFill/>
          <a:ln w="9525">
            <a:noFill/>
            <a:miter lim="800000"/>
            <a:headEnd/>
            <a:tailEnd/>
          </a:ln>
          <a:effectLst/>
        </p:spPr>
        <p:txBody>
          <a:bodyPr>
            <a:spAutoFit/>
          </a:bodyPr>
          <a:lstStyle/>
          <a:p>
            <a:pPr>
              <a:spcBef>
                <a:spcPct val="50000"/>
              </a:spcBef>
              <a:defRPr/>
            </a:pPr>
            <a:r>
              <a:rPr lang="en-US" sz="2400" i="1">
                <a:effectLst>
                  <a:outerShdw blurRad="38100" dist="38100" dir="2700000" algn="tl">
                    <a:srgbClr val="C0C0C0"/>
                  </a:outerShdw>
                </a:effectLst>
                <a:latin typeface="Arial" pitchFamily="34" charset="0"/>
              </a:rPr>
              <a:t>It would look a lot like youth development outreach…</a:t>
            </a:r>
          </a:p>
          <a:p>
            <a:pPr>
              <a:spcBef>
                <a:spcPct val="50000"/>
              </a:spcBef>
              <a:defRPr/>
            </a:pPr>
            <a:endParaRPr lang="en-US" sz="2400" i="1">
              <a:effectLst>
                <a:outerShdw blurRad="38100" dist="38100" dir="2700000" algn="tl">
                  <a:srgbClr val="C0C0C0"/>
                </a:outerShdw>
              </a:effectLst>
              <a:latin typeface="Arial" pitchFamily="34" charset="0"/>
            </a:endParaRPr>
          </a:p>
          <a:p>
            <a:pPr>
              <a:spcBef>
                <a:spcPct val="50000"/>
              </a:spcBef>
              <a:defRPr/>
            </a:pPr>
            <a:endParaRPr lang="en-US" sz="2400" i="1">
              <a:effectLst>
                <a:outerShdw blurRad="38100" dist="38100" dir="2700000" algn="tl">
                  <a:srgbClr val="C0C0C0"/>
                </a:outerShdw>
              </a:effectLst>
              <a:latin typeface="Arial" pitchFamily="34" charset="0"/>
            </a:endParaRPr>
          </a:p>
          <a:p>
            <a:pPr>
              <a:spcBef>
                <a:spcPct val="50000"/>
              </a:spcBef>
              <a:defRPr/>
            </a:pPr>
            <a:endParaRPr lang="en-US" sz="2400" i="1">
              <a:effectLst>
                <a:outerShdw blurRad="38100" dist="38100" dir="2700000" algn="tl">
                  <a:srgbClr val="C0C0C0"/>
                </a:outerShdw>
              </a:effectLst>
              <a:latin typeface="Arial" pitchFamily="34" charset="0"/>
            </a:endParaRPr>
          </a:p>
          <a:p>
            <a:pPr>
              <a:spcBef>
                <a:spcPct val="50000"/>
              </a:spcBef>
              <a:defRPr/>
            </a:pPr>
            <a:endParaRPr lang="en-US" sz="2400" i="1">
              <a:effectLst>
                <a:outerShdw blurRad="38100" dist="38100" dir="2700000" algn="tl">
                  <a:srgbClr val="C0C0C0"/>
                </a:outerShdw>
              </a:effectLst>
              <a:latin typeface="Arial" pitchFamily="34" charset="0"/>
            </a:endParaRPr>
          </a:p>
          <a:p>
            <a:pPr>
              <a:spcBef>
                <a:spcPct val="50000"/>
              </a:spcBef>
              <a:defRPr/>
            </a:pPr>
            <a:endParaRPr lang="en-US" sz="2400" i="1">
              <a:effectLst>
                <a:outerShdw blurRad="38100" dist="38100" dir="2700000" algn="tl">
                  <a:srgbClr val="C0C0C0"/>
                </a:outerShdw>
              </a:effectLst>
              <a:latin typeface="Arial" pitchFamily="34" charset="0"/>
            </a:endParaRPr>
          </a:p>
          <a:p>
            <a:pPr>
              <a:spcBef>
                <a:spcPct val="50000"/>
              </a:spcBef>
              <a:defRPr/>
            </a:pPr>
            <a:endParaRPr lang="en-US" sz="2400" i="1">
              <a:effectLst>
                <a:outerShdw blurRad="38100" dist="38100" dir="2700000" algn="tl">
                  <a:srgbClr val="C0C0C0"/>
                </a:outerShdw>
              </a:effectLst>
              <a:latin typeface="Arial" pitchFamily="34" charset="0"/>
            </a:endParaRPr>
          </a:p>
          <a:p>
            <a:pPr>
              <a:spcBef>
                <a:spcPct val="50000"/>
              </a:spcBef>
              <a:defRPr/>
            </a:pPr>
            <a:endParaRPr lang="en-US" sz="2400" i="1">
              <a:effectLst>
                <a:outerShdw blurRad="38100" dist="38100" dir="2700000" algn="tl">
                  <a:srgbClr val="C0C0C0"/>
                </a:outerShdw>
              </a:effectLst>
              <a:latin typeface="Arial" pitchFamily="34" charset="0"/>
            </a:endParaRPr>
          </a:p>
          <a:p>
            <a:pPr algn="r">
              <a:spcBef>
                <a:spcPct val="50000"/>
              </a:spcBef>
              <a:defRPr/>
            </a:pPr>
            <a:endParaRPr lang="en-US" sz="1000" i="1">
              <a:effectLst>
                <a:outerShdw blurRad="38100" dist="38100" dir="2700000" algn="tl">
                  <a:srgbClr val="C0C0C0"/>
                </a:outerShdw>
              </a:effectLst>
              <a:latin typeface="Arial" pitchFamily="34" charset="0"/>
            </a:endParaRPr>
          </a:p>
          <a:p>
            <a:pPr algn="r">
              <a:spcBef>
                <a:spcPct val="50000"/>
              </a:spcBef>
              <a:defRPr/>
            </a:pPr>
            <a:r>
              <a:rPr lang="en-US" sz="2800" i="1">
                <a:effectLst>
                  <a:outerShdw blurRad="38100" dist="38100" dir="2700000" algn="tl">
                    <a:srgbClr val="C0C0C0"/>
                  </a:outerShdw>
                </a:effectLst>
                <a:latin typeface="Arial" pitchFamily="34" charset="0"/>
              </a:rPr>
              <a:t>….from the Land Grant University.</a:t>
            </a:r>
          </a:p>
        </p:txBody>
      </p:sp>
      <p:pic>
        <p:nvPicPr>
          <p:cNvPr id="48131" name="Picture 3" descr="Orange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95400"/>
            <a:ext cx="7239000" cy="401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mtClean="0"/>
              <a:t>What are Frames?</a:t>
            </a:r>
          </a:p>
        </p:txBody>
      </p:sp>
      <p:sp>
        <p:nvSpPr>
          <p:cNvPr id="12291" name="Rectangle 3"/>
          <p:cNvSpPr>
            <a:spLocks noGrp="1" noChangeArrowheads="1"/>
          </p:cNvSpPr>
          <p:nvPr>
            <p:ph type="body" idx="1"/>
          </p:nvPr>
        </p:nvSpPr>
        <p:spPr/>
        <p:txBody>
          <a:bodyPr/>
          <a:lstStyle/>
          <a:p>
            <a:pPr eaLnBrk="1" hangingPunct="1"/>
            <a:r>
              <a:rPr lang="en-US" altLang="en-US" smtClean="0"/>
              <a:t>According to The Frameworks Institute, frames refer to the construct of a communication — its language, visuals and messengers — and the way it signals to the viewer how to interpret and classify new information.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b="1" smtClean="0"/>
              <a:t>WHAT IS A FRAMEWORK?</a:t>
            </a:r>
            <a:endParaRPr lang="en-US" altLang="en-US" smtClean="0"/>
          </a:p>
        </p:txBody>
      </p:sp>
      <p:sp>
        <p:nvSpPr>
          <p:cNvPr id="13315" name="Rectangle 3"/>
          <p:cNvSpPr>
            <a:spLocks noGrp="1" noChangeArrowheads="1"/>
          </p:cNvSpPr>
          <p:nvPr>
            <p:ph type="body" idx="1"/>
          </p:nvPr>
        </p:nvSpPr>
        <p:spPr/>
        <p:txBody>
          <a:bodyPr/>
          <a:lstStyle/>
          <a:p>
            <a:pPr eaLnBrk="1" hangingPunct="1"/>
            <a:r>
              <a:rPr lang="en-US" altLang="en-US" smtClean="0"/>
              <a:t>A framework is simply a way to organize what is known in an area in order to make it easier for people to use that knowledge effectively.</a:t>
            </a:r>
          </a:p>
          <a:p>
            <a:pPr eaLnBrk="1" hangingPunct="1"/>
            <a:r>
              <a:rPr lang="en-US" altLang="en-US" smtClean="0"/>
              <a:t>Makes knowledge easier to use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685800" y="1066800"/>
            <a:ext cx="5638800" cy="4724400"/>
          </a:xfrm>
        </p:spPr>
        <p:txBody>
          <a:bodyPr/>
          <a:lstStyle/>
          <a:p>
            <a:pPr eaLnBrk="1" hangingPunct="1">
              <a:buFontTx/>
              <a:buNone/>
            </a:pPr>
            <a:r>
              <a:rPr lang="en-US" altLang="en-US" smtClean="0"/>
              <a:t>A framework can be considered as the processes and technologies used to solve a complex issue. </a:t>
            </a:r>
          </a:p>
          <a:p>
            <a:pPr eaLnBrk="1" hangingPunct="1">
              <a:buFontTx/>
              <a:buNone/>
            </a:pPr>
            <a:endParaRPr lang="en-US" altLang="en-US" smtClean="0"/>
          </a:p>
          <a:p>
            <a:pPr eaLnBrk="1" hangingPunct="1">
              <a:buFontTx/>
              <a:buNone/>
            </a:pPr>
            <a:r>
              <a:rPr lang="en-US" altLang="en-US" smtClean="0"/>
              <a:t>It is the skeleton upon which various objects are integrated for a given solution.</a:t>
            </a:r>
          </a:p>
        </p:txBody>
      </p:sp>
      <p:pic>
        <p:nvPicPr>
          <p:cNvPr id="14339" name="Picture 4" descr="MPj0406796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2286000"/>
            <a:ext cx="2236788"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z="3400" b="1" smtClean="0"/>
              <a:t>CHARACTERISTICS OF FRAMEWORKS</a:t>
            </a:r>
          </a:p>
        </p:txBody>
      </p:sp>
      <p:sp>
        <p:nvSpPr>
          <p:cNvPr id="15363" name="Rectangle 3"/>
          <p:cNvSpPr>
            <a:spLocks noGrp="1" noChangeArrowheads="1"/>
          </p:cNvSpPr>
          <p:nvPr>
            <p:ph type="body" idx="1"/>
          </p:nvPr>
        </p:nvSpPr>
        <p:spPr>
          <a:xfrm>
            <a:off x="762000" y="1905000"/>
            <a:ext cx="7924800" cy="3886200"/>
          </a:xfrm>
        </p:spPr>
        <p:txBody>
          <a:bodyPr/>
          <a:lstStyle/>
          <a:p>
            <a:pPr eaLnBrk="1" hangingPunct="1"/>
            <a:r>
              <a:rPr lang="en-US" altLang="en-US" smtClean="0"/>
              <a:t>Purpose</a:t>
            </a:r>
          </a:p>
          <a:p>
            <a:pPr eaLnBrk="1" hangingPunct="1"/>
            <a:r>
              <a:rPr lang="en-US" altLang="en-US" smtClean="0"/>
              <a:t>Core Elements</a:t>
            </a:r>
          </a:p>
          <a:p>
            <a:pPr eaLnBrk="1" hangingPunct="1"/>
            <a:r>
              <a:rPr lang="en-US" altLang="en-US" smtClean="0"/>
              <a:t>Critical Relationships</a:t>
            </a:r>
          </a:p>
          <a:p>
            <a:pPr eaLnBrk="1" hangingPunct="1"/>
            <a:r>
              <a:rPr lang="en-US" altLang="en-US" smtClean="0"/>
              <a:t>Underlying Philosophy</a:t>
            </a:r>
          </a:p>
          <a:p>
            <a:pPr eaLnBrk="1" hangingPunct="1"/>
            <a:r>
              <a:rPr lang="en-US" altLang="en-US" smtClean="0"/>
              <a:t>Intended Audience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b="1" smtClean="0"/>
              <a:t>PURPOSE</a:t>
            </a:r>
            <a:endParaRPr lang="en-US" altLang="en-US" smtClean="0"/>
          </a:p>
        </p:txBody>
      </p:sp>
      <p:sp>
        <p:nvSpPr>
          <p:cNvPr id="16387" name="Rectangle 3"/>
          <p:cNvSpPr>
            <a:spLocks noGrp="1" noChangeArrowheads="1"/>
          </p:cNvSpPr>
          <p:nvPr>
            <p:ph type="body" idx="1"/>
          </p:nvPr>
        </p:nvSpPr>
        <p:spPr>
          <a:xfrm>
            <a:off x="609600" y="1524000"/>
            <a:ext cx="8305800" cy="4572000"/>
          </a:xfrm>
        </p:spPr>
        <p:txBody>
          <a:bodyPr/>
          <a:lstStyle/>
          <a:p>
            <a:pPr eaLnBrk="1" hangingPunct="1">
              <a:lnSpc>
                <a:spcPct val="80000"/>
              </a:lnSpc>
            </a:pPr>
            <a:r>
              <a:rPr lang="en-US" altLang="en-US" sz="2600" smtClean="0"/>
              <a:t>Some are designed to stimulate research (theories)</a:t>
            </a:r>
          </a:p>
          <a:p>
            <a:pPr eaLnBrk="1" hangingPunct="1">
              <a:lnSpc>
                <a:spcPct val="80000"/>
              </a:lnSpc>
            </a:pPr>
            <a:r>
              <a:rPr lang="en-US" altLang="en-US" sz="2600" smtClean="0"/>
              <a:t>Some are designed to communicate to a wide audience</a:t>
            </a:r>
          </a:p>
          <a:p>
            <a:pPr eaLnBrk="1" hangingPunct="1">
              <a:lnSpc>
                <a:spcPct val="80000"/>
              </a:lnSpc>
            </a:pPr>
            <a:r>
              <a:rPr lang="en-US" altLang="en-US" sz="2600" smtClean="0"/>
              <a:t>Some are designed to summarize a whole body of literature</a:t>
            </a:r>
          </a:p>
          <a:p>
            <a:pPr eaLnBrk="1" hangingPunct="1">
              <a:lnSpc>
                <a:spcPct val="80000"/>
              </a:lnSpc>
            </a:pPr>
            <a:r>
              <a:rPr lang="en-US" altLang="en-US" sz="2600" smtClean="0"/>
              <a:t>Some are designed to guide action</a:t>
            </a:r>
          </a:p>
          <a:p>
            <a:pPr eaLnBrk="1" hangingPunct="1">
              <a:lnSpc>
                <a:spcPct val="80000"/>
              </a:lnSpc>
              <a:buFontTx/>
              <a:buNone/>
            </a:pPr>
            <a:endParaRPr lang="en-US" altLang="en-US" sz="2600" smtClean="0"/>
          </a:p>
          <a:p>
            <a:pPr eaLnBrk="1" hangingPunct="1">
              <a:lnSpc>
                <a:spcPct val="80000"/>
              </a:lnSpc>
              <a:buFontTx/>
              <a:buNone/>
            </a:pPr>
            <a:r>
              <a:rPr lang="en-US" altLang="en-US" sz="2600" smtClean="0"/>
              <a:t>Knowing the intended purpose behind a framework </a:t>
            </a:r>
          </a:p>
          <a:p>
            <a:pPr eaLnBrk="1" hangingPunct="1">
              <a:lnSpc>
                <a:spcPct val="80000"/>
              </a:lnSpc>
              <a:buFontTx/>
              <a:buNone/>
            </a:pPr>
            <a:r>
              <a:rPr lang="en-US" altLang="en-US" sz="2600" smtClean="0"/>
              <a:t>helps to check its alignment with your intended use.</a:t>
            </a:r>
          </a:p>
          <a:p>
            <a:pPr eaLnBrk="1" hangingPunct="1">
              <a:lnSpc>
                <a:spcPct val="80000"/>
              </a:lnSpc>
              <a:buFontTx/>
              <a:buNone/>
            </a:pPr>
            <a:endParaRPr lang="en-US" altLang="en-US" sz="2600" smtClean="0"/>
          </a:p>
          <a:p>
            <a:pPr eaLnBrk="1" hangingPunct="1">
              <a:lnSpc>
                <a:spcPct val="80000"/>
              </a:lnSpc>
              <a:buFontTx/>
              <a:buNone/>
            </a:pPr>
            <a:r>
              <a:rPr lang="en-US" altLang="en-US" sz="2600" i="1" smtClean="0"/>
              <a:t>Frameworks arise not from data so much as </a:t>
            </a:r>
            <a:r>
              <a:rPr lang="en-US" altLang="en-US" sz="2600" i="1" u="sng" smtClean="0">
                <a:solidFill>
                  <a:schemeClr val="folHlink"/>
                </a:solidFill>
              </a:rPr>
              <a:t>purpose</a:t>
            </a:r>
            <a:r>
              <a:rPr lang="en-US" altLang="en-US" sz="2600" i="1" smtClean="0">
                <a:solidFill>
                  <a:schemeClr val="folHlink"/>
                </a:solidFill>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rbit design template">
  <a:themeElements>
    <a:clrScheme name="Orbit design template 13">
      <a:dk1>
        <a:srgbClr val="003300"/>
      </a:dk1>
      <a:lt1>
        <a:srgbClr val="FFFFFF"/>
      </a:lt1>
      <a:dk2>
        <a:srgbClr val="3A566E"/>
      </a:dk2>
      <a:lt2>
        <a:srgbClr val="808080"/>
      </a:lt2>
      <a:accent1>
        <a:srgbClr val="A6BF73"/>
      </a:accent1>
      <a:accent2>
        <a:srgbClr val="FFFFCC"/>
      </a:accent2>
      <a:accent3>
        <a:srgbClr val="FFFFFF"/>
      </a:accent3>
      <a:accent4>
        <a:srgbClr val="002A00"/>
      </a:accent4>
      <a:accent5>
        <a:srgbClr val="D0DCBC"/>
      </a:accent5>
      <a:accent6>
        <a:srgbClr val="E7E7B9"/>
      </a:accent6>
      <a:hlink>
        <a:srgbClr val="7EA0BC"/>
      </a:hlink>
      <a:folHlink>
        <a:srgbClr val="BF848A"/>
      </a:folHlink>
    </a:clrScheme>
    <a:fontScheme name="Orbit design templat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rbit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rbit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rbit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rbit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rbit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rbit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rbit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rbit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rbit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rbit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rbit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rbit design template 13">
        <a:dk1>
          <a:srgbClr val="003300"/>
        </a:dk1>
        <a:lt1>
          <a:srgbClr val="FFFFFF"/>
        </a:lt1>
        <a:dk2>
          <a:srgbClr val="3A566E"/>
        </a:dk2>
        <a:lt2>
          <a:srgbClr val="808080"/>
        </a:lt2>
        <a:accent1>
          <a:srgbClr val="A6BF73"/>
        </a:accent1>
        <a:accent2>
          <a:srgbClr val="FFFFCC"/>
        </a:accent2>
        <a:accent3>
          <a:srgbClr val="FFFFFF"/>
        </a:accent3>
        <a:accent4>
          <a:srgbClr val="002A00"/>
        </a:accent4>
        <a:accent5>
          <a:srgbClr val="D0DCBC"/>
        </a:accent5>
        <a:accent6>
          <a:srgbClr val="E7E7B9"/>
        </a:accent6>
        <a:hlink>
          <a:srgbClr val="7EA0BC"/>
        </a:hlink>
        <a:folHlink>
          <a:srgbClr val="BF848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Orbit design template</Template>
  <TotalTime>1505</TotalTime>
  <Words>2670</Words>
  <Application>Microsoft Office PowerPoint</Application>
  <PresentationFormat>On-screen Show (4:3)</PresentationFormat>
  <Paragraphs>338</Paragraphs>
  <Slides>45</Slides>
  <Notes>45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45</vt:i4>
      </vt:variant>
    </vt:vector>
  </HeadingPairs>
  <TitlesOfParts>
    <vt:vector size="52" baseType="lpstr">
      <vt:lpstr>Tahoma</vt:lpstr>
      <vt:lpstr>Arial</vt:lpstr>
      <vt:lpstr>Times New Roman</vt:lpstr>
      <vt:lpstr>Wingdings</vt:lpstr>
      <vt:lpstr>Orbit design template</vt:lpstr>
      <vt:lpstr>Microsoft Word Document</vt:lpstr>
      <vt:lpstr>MS_ClipArt_Gallery</vt:lpstr>
      <vt:lpstr>Frames, Frameworks, &amp; Foundations  in Youth Development Outreach</vt:lpstr>
      <vt:lpstr>Meaning Making</vt:lpstr>
      <vt:lpstr>Making Information Make Sense</vt:lpstr>
      <vt:lpstr>HOW WE COMMUNICATE MATTERS</vt:lpstr>
      <vt:lpstr>What are Frames?</vt:lpstr>
      <vt:lpstr>WHAT IS A FRAMEWORK?</vt:lpstr>
      <vt:lpstr>PowerPoint Presentation</vt:lpstr>
      <vt:lpstr>CHARACTERISTICS OF FRAMEWORKS</vt:lpstr>
      <vt:lpstr>PURPOSE</vt:lpstr>
      <vt:lpstr>CORE ELEMENTS</vt:lpstr>
      <vt:lpstr>CRITICAL RELATIONSHIPS</vt:lpstr>
      <vt:lpstr>UNDERLYING PHILOSOPHY</vt:lpstr>
      <vt:lpstr>INTENDED AUDIENCE</vt:lpstr>
      <vt:lpstr>What We Know</vt:lpstr>
      <vt:lpstr>However…</vt:lpstr>
      <vt:lpstr>Additionally…</vt:lpstr>
      <vt:lpstr>Approaches to Youth Development </vt:lpstr>
      <vt:lpstr>Understanding the Different Approaches</vt:lpstr>
      <vt:lpstr>PowerPoint Presentation</vt:lpstr>
      <vt:lpstr>PowerPoint Presentation</vt:lpstr>
      <vt:lpstr>Content/Context in Youth Outreach</vt:lpstr>
      <vt:lpstr>Content/Context and Life Skills </vt:lpstr>
      <vt:lpstr>Analogy for Youth Development</vt:lpstr>
      <vt:lpstr>A few frameworks…</vt:lpstr>
      <vt:lpstr>YOUR FRAMEWORKS</vt:lpstr>
      <vt:lpstr>PowerPoint Presentation</vt:lpstr>
      <vt:lpstr>Framing “Youth” as a concept</vt:lpstr>
      <vt:lpstr>The “Pictures in our Heads”</vt:lpstr>
      <vt:lpstr>Frameworks and Youth Development</vt:lpstr>
      <vt:lpstr>Public Conceptual Frames</vt:lpstr>
      <vt:lpstr>Spin Doctors</vt:lpstr>
      <vt:lpstr>Types of Frames</vt:lpstr>
      <vt:lpstr>CRITERIA FOR ASSESSING A FRAMEWORK</vt:lpstr>
      <vt:lpstr>CRITERIA FOR ASSESSING A FRAMEWORK</vt:lpstr>
      <vt:lpstr>FRAMES TO BUILD SUPPORT</vt:lpstr>
      <vt:lpstr>How does an Extension program create public value?</vt:lpstr>
      <vt:lpstr>PowerPoint Presentation</vt:lpstr>
      <vt:lpstr>CONCLUSION</vt:lpstr>
      <vt:lpstr>WHAT IS EXTENSION'S ROLE?</vt:lpstr>
      <vt:lpstr>PowerPoint Presentation</vt:lpstr>
      <vt:lpstr>Characteristics of Effective Youth Development Programs</vt:lpstr>
      <vt:lpstr>What does it take to assist young people to become healthy, problem-solving, constructive adults?</vt:lpstr>
      <vt:lpstr>If you were to design a youth development program intended to assist young people to become healthy, problem-solving constructive adults – </vt:lpstr>
      <vt:lpstr>What would it look like?</vt:lpstr>
      <vt:lpstr>PowerPoint Presentation</vt:lpstr>
    </vt:vector>
  </TitlesOfParts>
  <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Frames, Frameworks, &amp; Foundations  in Youth Development Outreach</dc:title>
  <dc:subject/>
  <dc:creator>Shane Potter</dc:creator>
  <cp:keywords/>
  <dc:description/>
  <cp:lastModifiedBy>Shane Potter</cp:lastModifiedBy>
  <cp:revision>10</cp:revision>
  <dcterms:created xsi:type="dcterms:W3CDTF">2007-04-26T18:34:27Z</dcterms:created>
  <dcterms:modified xsi:type="dcterms:W3CDTF">2019-11-20T16:59:38Z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TC100690451033</vt:lpwstr>
  </property>
</Properties>
</file>